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79" r:id="rId1"/>
  </p:sldMasterIdLst>
  <p:notesMasterIdLst>
    <p:notesMasterId r:id="rId38"/>
  </p:notesMasterIdLst>
  <p:handoutMasterIdLst>
    <p:handoutMasterId r:id="rId39"/>
  </p:handoutMasterIdLst>
  <p:sldIdLst>
    <p:sldId id="1349" r:id="rId2"/>
    <p:sldId id="1348" r:id="rId3"/>
    <p:sldId id="1361" r:id="rId4"/>
    <p:sldId id="1238" r:id="rId5"/>
    <p:sldId id="1340" r:id="rId6"/>
    <p:sldId id="1362" r:id="rId7"/>
    <p:sldId id="1324" r:id="rId8"/>
    <p:sldId id="1326" r:id="rId9"/>
    <p:sldId id="1327" r:id="rId10"/>
    <p:sldId id="1341" r:id="rId11"/>
    <p:sldId id="1323" r:id="rId12"/>
    <p:sldId id="1342" r:id="rId13"/>
    <p:sldId id="1257" r:id="rId14"/>
    <p:sldId id="1367" r:id="rId15"/>
    <p:sldId id="1368" r:id="rId16"/>
    <p:sldId id="1369" r:id="rId17"/>
    <p:sldId id="1385" r:id="rId18"/>
    <p:sldId id="1370" r:id="rId19"/>
    <p:sldId id="1372" r:id="rId20"/>
    <p:sldId id="1373" r:id="rId21"/>
    <p:sldId id="1374" r:id="rId22"/>
    <p:sldId id="1376" r:id="rId23"/>
    <p:sldId id="1377" r:id="rId24"/>
    <p:sldId id="1380" r:id="rId25"/>
    <p:sldId id="1382" r:id="rId26"/>
    <p:sldId id="1378" r:id="rId27"/>
    <p:sldId id="1381" r:id="rId28"/>
    <p:sldId id="1383" r:id="rId29"/>
    <p:sldId id="1365" r:id="rId30"/>
    <p:sldId id="1128" r:id="rId31"/>
    <p:sldId id="1366" r:id="rId32"/>
    <p:sldId id="1386" r:id="rId33"/>
    <p:sldId id="1387" r:id="rId34"/>
    <p:sldId id="1388" r:id="rId35"/>
    <p:sldId id="1389" r:id="rId36"/>
    <p:sldId id="1352" r:id="rId37"/>
  </p:sldIdLst>
  <p:sldSz cx="12192000" cy="6858000"/>
  <p:notesSz cx="6819900" cy="99187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B4B98B0-60AC-42C2-AFA5-B58CD77FA1E5}" styleName="Açık Stil 1 - Vurgu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61" autoAdjust="0"/>
    <p:restoredTop sz="94095" autoAdjust="0"/>
  </p:normalViewPr>
  <p:slideViewPr>
    <p:cSldViewPr snapToGrid="0">
      <p:cViewPr varScale="1">
        <p:scale>
          <a:sx n="85" d="100"/>
          <a:sy n="85" d="100"/>
        </p:scale>
        <p:origin x="204"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49" d="100"/>
          <a:sy n="49" d="100"/>
        </p:scale>
        <p:origin x="2744" y="5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1" y="0"/>
            <a:ext cx="2955925" cy="496888"/>
          </a:xfrm>
          <a:prstGeom prst="rect">
            <a:avLst/>
          </a:prstGeom>
        </p:spPr>
        <p:txBody>
          <a:bodyPr vert="horz" lIns="91432" tIns="45715" rIns="91432" bIns="45715" rtlCol="0"/>
          <a:lstStyle>
            <a:lvl1pPr algn="l">
              <a:defRPr sz="1200"/>
            </a:lvl1pPr>
          </a:lstStyle>
          <a:p>
            <a:endParaRPr lang="tr-TR"/>
          </a:p>
        </p:txBody>
      </p:sp>
      <p:sp>
        <p:nvSpPr>
          <p:cNvPr id="3" name="Veri Yer Tutucusu 2"/>
          <p:cNvSpPr>
            <a:spLocks noGrp="1"/>
          </p:cNvSpPr>
          <p:nvPr>
            <p:ph type="dt" sz="quarter" idx="1"/>
          </p:nvPr>
        </p:nvSpPr>
        <p:spPr>
          <a:xfrm>
            <a:off x="3862389" y="0"/>
            <a:ext cx="2955925" cy="496888"/>
          </a:xfrm>
          <a:prstGeom prst="rect">
            <a:avLst/>
          </a:prstGeom>
        </p:spPr>
        <p:txBody>
          <a:bodyPr vert="horz" lIns="91432" tIns="45715" rIns="91432" bIns="45715" rtlCol="0"/>
          <a:lstStyle>
            <a:lvl1pPr algn="r">
              <a:defRPr sz="1200"/>
            </a:lvl1pPr>
          </a:lstStyle>
          <a:p>
            <a:fld id="{8A278936-A87E-4CD3-B7DE-051D6DD2C13D}" type="datetimeFigureOut">
              <a:rPr lang="tr-TR" smtClean="0"/>
              <a:t>14.08.2024</a:t>
            </a:fld>
            <a:endParaRPr lang="tr-TR"/>
          </a:p>
        </p:txBody>
      </p:sp>
      <p:sp>
        <p:nvSpPr>
          <p:cNvPr id="4" name="Altbilgi Yer Tutucusu 3"/>
          <p:cNvSpPr>
            <a:spLocks noGrp="1"/>
          </p:cNvSpPr>
          <p:nvPr>
            <p:ph type="ftr" sz="quarter" idx="2"/>
          </p:nvPr>
        </p:nvSpPr>
        <p:spPr>
          <a:xfrm>
            <a:off x="1" y="9421815"/>
            <a:ext cx="2955925" cy="496887"/>
          </a:xfrm>
          <a:prstGeom prst="rect">
            <a:avLst/>
          </a:prstGeom>
        </p:spPr>
        <p:txBody>
          <a:bodyPr vert="horz" lIns="91432" tIns="45715" rIns="91432" bIns="45715" rtlCol="0" anchor="b"/>
          <a:lstStyle>
            <a:lvl1pPr algn="l">
              <a:defRPr sz="1200"/>
            </a:lvl1pPr>
          </a:lstStyle>
          <a:p>
            <a:endParaRPr lang="tr-TR"/>
          </a:p>
        </p:txBody>
      </p:sp>
      <p:sp>
        <p:nvSpPr>
          <p:cNvPr id="5" name="Slayt Numarası Yer Tutucusu 4"/>
          <p:cNvSpPr>
            <a:spLocks noGrp="1"/>
          </p:cNvSpPr>
          <p:nvPr>
            <p:ph type="sldNum" sz="quarter" idx="3"/>
          </p:nvPr>
        </p:nvSpPr>
        <p:spPr>
          <a:xfrm>
            <a:off x="3862389" y="9421815"/>
            <a:ext cx="2955925" cy="496887"/>
          </a:xfrm>
          <a:prstGeom prst="rect">
            <a:avLst/>
          </a:prstGeom>
        </p:spPr>
        <p:txBody>
          <a:bodyPr vert="horz" lIns="91432" tIns="45715" rIns="91432" bIns="45715" rtlCol="0" anchor="b"/>
          <a:lstStyle>
            <a:lvl1pPr algn="r">
              <a:defRPr sz="1200"/>
            </a:lvl1pPr>
          </a:lstStyle>
          <a:p>
            <a:fld id="{F2F123B7-BA90-47A7-B734-18952B67F397}" type="slidenum">
              <a:rPr lang="tr-TR" smtClean="0"/>
              <a:t>‹#›</a:t>
            </a:fld>
            <a:endParaRPr lang="tr-TR"/>
          </a:p>
        </p:txBody>
      </p:sp>
    </p:spTree>
    <p:extLst>
      <p:ext uri="{BB962C8B-B14F-4D97-AF65-F5344CB8AC3E}">
        <p14:creationId xmlns:p14="http://schemas.microsoft.com/office/powerpoint/2010/main" val="40951447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1" y="1"/>
            <a:ext cx="2955290" cy="497657"/>
          </a:xfrm>
          <a:prstGeom prst="rect">
            <a:avLst/>
          </a:prstGeom>
        </p:spPr>
        <p:txBody>
          <a:bodyPr vert="horz" lIns="91432" tIns="45715" rIns="91432" bIns="45715" rtlCol="0"/>
          <a:lstStyle>
            <a:lvl1pPr algn="l">
              <a:defRPr sz="1200"/>
            </a:lvl1pPr>
          </a:lstStyle>
          <a:p>
            <a:endParaRPr lang="tr-TR"/>
          </a:p>
        </p:txBody>
      </p:sp>
      <p:sp>
        <p:nvSpPr>
          <p:cNvPr id="3" name="Veri Yer Tutucusu 2"/>
          <p:cNvSpPr>
            <a:spLocks noGrp="1"/>
          </p:cNvSpPr>
          <p:nvPr>
            <p:ph type="dt" idx="1"/>
          </p:nvPr>
        </p:nvSpPr>
        <p:spPr>
          <a:xfrm>
            <a:off x="3863032" y="1"/>
            <a:ext cx="2955290" cy="497657"/>
          </a:xfrm>
          <a:prstGeom prst="rect">
            <a:avLst/>
          </a:prstGeom>
        </p:spPr>
        <p:txBody>
          <a:bodyPr vert="horz" lIns="91432" tIns="45715" rIns="91432" bIns="45715" rtlCol="0"/>
          <a:lstStyle>
            <a:lvl1pPr algn="r">
              <a:defRPr sz="1200"/>
            </a:lvl1pPr>
          </a:lstStyle>
          <a:p>
            <a:fld id="{18371890-E16E-4485-A651-F7C8547D61E8}" type="datetimeFigureOut">
              <a:rPr lang="tr-TR" smtClean="0"/>
              <a:t>14.08.2024</a:t>
            </a:fld>
            <a:endParaRPr lang="tr-TR"/>
          </a:p>
        </p:txBody>
      </p:sp>
      <p:sp>
        <p:nvSpPr>
          <p:cNvPr id="4" name="Slayt Görüntüsü Yer Tutucusu 3"/>
          <p:cNvSpPr>
            <a:spLocks noGrp="1" noRot="1" noChangeAspect="1"/>
          </p:cNvSpPr>
          <p:nvPr>
            <p:ph type="sldImg" idx="2"/>
          </p:nvPr>
        </p:nvSpPr>
        <p:spPr>
          <a:xfrm>
            <a:off x="434975" y="1239838"/>
            <a:ext cx="5949950" cy="3346450"/>
          </a:xfrm>
          <a:prstGeom prst="rect">
            <a:avLst/>
          </a:prstGeom>
          <a:noFill/>
          <a:ln w="12700">
            <a:solidFill>
              <a:prstClr val="black"/>
            </a:solidFill>
          </a:ln>
        </p:spPr>
        <p:txBody>
          <a:bodyPr vert="horz" lIns="91432" tIns="45715" rIns="91432" bIns="45715" rtlCol="0" anchor="ctr"/>
          <a:lstStyle/>
          <a:p>
            <a:endParaRPr lang="tr-TR"/>
          </a:p>
        </p:txBody>
      </p:sp>
      <p:sp>
        <p:nvSpPr>
          <p:cNvPr id="5" name="Not Yer Tutucusu 4"/>
          <p:cNvSpPr>
            <a:spLocks noGrp="1"/>
          </p:cNvSpPr>
          <p:nvPr>
            <p:ph type="body" sz="quarter" idx="3"/>
          </p:nvPr>
        </p:nvSpPr>
        <p:spPr>
          <a:xfrm>
            <a:off x="681991" y="4773375"/>
            <a:ext cx="5455920" cy="3905488"/>
          </a:xfrm>
          <a:prstGeom prst="rect">
            <a:avLst/>
          </a:prstGeom>
        </p:spPr>
        <p:txBody>
          <a:bodyPr vert="horz" lIns="91432" tIns="45715" rIns="91432" bIns="45715"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1" y="9421045"/>
            <a:ext cx="2955290" cy="497655"/>
          </a:xfrm>
          <a:prstGeom prst="rect">
            <a:avLst/>
          </a:prstGeom>
        </p:spPr>
        <p:txBody>
          <a:bodyPr vert="horz" lIns="91432" tIns="45715" rIns="91432" bIns="45715" rtlCol="0" anchor="b"/>
          <a:lstStyle>
            <a:lvl1pPr algn="l">
              <a:defRPr sz="1200"/>
            </a:lvl1pPr>
          </a:lstStyle>
          <a:p>
            <a:endParaRPr lang="tr-TR"/>
          </a:p>
        </p:txBody>
      </p:sp>
      <p:sp>
        <p:nvSpPr>
          <p:cNvPr id="7" name="Slayt Numarası Yer Tutucusu 6"/>
          <p:cNvSpPr>
            <a:spLocks noGrp="1"/>
          </p:cNvSpPr>
          <p:nvPr>
            <p:ph type="sldNum" sz="quarter" idx="5"/>
          </p:nvPr>
        </p:nvSpPr>
        <p:spPr>
          <a:xfrm>
            <a:off x="3863032" y="9421045"/>
            <a:ext cx="2955290" cy="497655"/>
          </a:xfrm>
          <a:prstGeom prst="rect">
            <a:avLst/>
          </a:prstGeom>
        </p:spPr>
        <p:txBody>
          <a:bodyPr vert="horz" lIns="91432" tIns="45715" rIns="91432" bIns="45715" rtlCol="0" anchor="b"/>
          <a:lstStyle>
            <a:lvl1pPr algn="r">
              <a:defRPr sz="1200"/>
            </a:lvl1pPr>
          </a:lstStyle>
          <a:p>
            <a:fld id="{15D652C0-4665-4900-B1EB-15B87D08F8CB}" type="slidenum">
              <a:rPr lang="tr-TR" smtClean="0"/>
              <a:t>‹#›</a:t>
            </a:fld>
            <a:endParaRPr lang="tr-TR"/>
          </a:p>
        </p:txBody>
      </p:sp>
    </p:spTree>
    <p:extLst>
      <p:ext uri="{BB962C8B-B14F-4D97-AF65-F5344CB8AC3E}">
        <p14:creationId xmlns:p14="http://schemas.microsoft.com/office/powerpoint/2010/main" val="1492257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5D652C0-4665-4900-B1EB-15B87D08F8CB}" type="slidenum">
              <a:rPr lang="tr-TR" smtClean="0"/>
              <a:t>1</a:t>
            </a:fld>
            <a:endParaRPr lang="tr-TR"/>
          </a:p>
        </p:txBody>
      </p:sp>
    </p:spTree>
    <p:extLst>
      <p:ext uri="{BB962C8B-B14F-4D97-AF65-F5344CB8AC3E}">
        <p14:creationId xmlns:p14="http://schemas.microsoft.com/office/powerpoint/2010/main" val="2366484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5D652C0-4665-4900-B1EB-15B87D08F8CB}" type="slidenum">
              <a:rPr lang="tr-TR" smtClean="0"/>
              <a:t>2</a:t>
            </a:fld>
            <a:endParaRPr lang="tr-TR" dirty="0"/>
          </a:p>
        </p:txBody>
      </p:sp>
    </p:spTree>
    <p:extLst>
      <p:ext uri="{BB962C8B-B14F-4D97-AF65-F5344CB8AC3E}">
        <p14:creationId xmlns:p14="http://schemas.microsoft.com/office/powerpoint/2010/main" val="1590162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5D652C0-4665-4900-B1EB-15B87D08F8CB}" type="slidenum">
              <a:rPr lang="tr-TR" smtClean="0"/>
              <a:t>3</a:t>
            </a:fld>
            <a:endParaRPr lang="tr-TR"/>
          </a:p>
        </p:txBody>
      </p:sp>
    </p:spTree>
    <p:extLst>
      <p:ext uri="{BB962C8B-B14F-4D97-AF65-F5344CB8AC3E}">
        <p14:creationId xmlns:p14="http://schemas.microsoft.com/office/powerpoint/2010/main" val="2409063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5D652C0-4665-4900-B1EB-15B87D08F8CB}" type="slidenum">
              <a:rPr lang="tr-TR" smtClean="0"/>
              <a:t>4</a:t>
            </a:fld>
            <a:endParaRPr lang="tr-TR" dirty="0"/>
          </a:p>
        </p:txBody>
      </p:sp>
    </p:spTree>
    <p:extLst>
      <p:ext uri="{BB962C8B-B14F-4D97-AF65-F5344CB8AC3E}">
        <p14:creationId xmlns:p14="http://schemas.microsoft.com/office/powerpoint/2010/main" val="3606992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5653" y="4755790"/>
            <a:ext cx="6004353" cy="3891098"/>
          </a:xfrm>
        </p:spPr>
        <p:txBody>
          <a:bodyPr/>
          <a:lstStyle/>
          <a:p>
            <a:pPr algn="just"/>
            <a:endParaRPr lang="en-US" sz="1600" dirty="0"/>
          </a:p>
        </p:txBody>
      </p:sp>
      <p:sp>
        <p:nvSpPr>
          <p:cNvPr id="4" name="Slide Number Placeholder 3"/>
          <p:cNvSpPr>
            <a:spLocks noGrp="1"/>
          </p:cNvSpPr>
          <p:nvPr>
            <p:ph type="sldNum" sz="quarter" idx="10"/>
          </p:nvPr>
        </p:nvSpPr>
        <p:spPr/>
        <p:txBody>
          <a:bodyPr/>
          <a:lstStyle/>
          <a:p>
            <a:fld id="{50D40B96-2E07-43BD-9879-298BF83C9D1D}" type="slidenum">
              <a:rPr lang="tr-TR" smtClean="0">
                <a:solidFill>
                  <a:prstClr val="black"/>
                </a:solidFill>
              </a:rPr>
              <a:pPr/>
              <a:t>8</a:t>
            </a:fld>
            <a:endParaRPr lang="tr-TR" dirty="0">
              <a:solidFill>
                <a:prstClr val="black"/>
              </a:solidFill>
            </a:endParaRPr>
          </a:p>
        </p:txBody>
      </p:sp>
    </p:spTree>
    <p:extLst>
      <p:ext uri="{BB962C8B-B14F-4D97-AF65-F5344CB8AC3E}">
        <p14:creationId xmlns:p14="http://schemas.microsoft.com/office/powerpoint/2010/main" val="3014810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3342" y="5186914"/>
            <a:ext cx="5970996" cy="4243836"/>
          </a:xfrm>
        </p:spPr>
        <p:txBody>
          <a:bodyPr/>
          <a:lstStyle/>
          <a:p>
            <a:pPr algn="just"/>
            <a:endParaRPr lang="en-US" sz="1600" dirty="0"/>
          </a:p>
        </p:txBody>
      </p:sp>
      <p:sp>
        <p:nvSpPr>
          <p:cNvPr id="4" name="Slide Number Placeholder 3"/>
          <p:cNvSpPr>
            <a:spLocks noGrp="1"/>
          </p:cNvSpPr>
          <p:nvPr>
            <p:ph type="sldNum" sz="quarter" idx="10"/>
          </p:nvPr>
        </p:nvSpPr>
        <p:spPr/>
        <p:txBody>
          <a:bodyPr/>
          <a:lstStyle/>
          <a:p>
            <a:fld id="{50D40B96-2E07-43BD-9879-298BF83C9D1D}" type="slidenum">
              <a:rPr lang="tr-TR" smtClean="0">
                <a:solidFill>
                  <a:prstClr val="black"/>
                </a:solidFill>
              </a:rPr>
              <a:pPr/>
              <a:t>12</a:t>
            </a:fld>
            <a:endParaRPr lang="tr-TR" dirty="0">
              <a:solidFill>
                <a:prstClr val="black"/>
              </a:solidFill>
            </a:endParaRPr>
          </a:p>
        </p:txBody>
      </p:sp>
    </p:spTree>
    <p:extLst>
      <p:ext uri="{BB962C8B-B14F-4D97-AF65-F5344CB8AC3E}">
        <p14:creationId xmlns:p14="http://schemas.microsoft.com/office/powerpoint/2010/main" val="957265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3342" y="5186914"/>
            <a:ext cx="5970996" cy="4243836"/>
          </a:xfrm>
        </p:spPr>
        <p:txBody>
          <a:bodyPr/>
          <a:lstStyle/>
          <a:p>
            <a:pPr algn="just"/>
            <a:endParaRPr lang="en-US" sz="1600" dirty="0"/>
          </a:p>
        </p:txBody>
      </p:sp>
      <p:sp>
        <p:nvSpPr>
          <p:cNvPr id="4" name="Slide Number Placeholder 3"/>
          <p:cNvSpPr>
            <a:spLocks noGrp="1"/>
          </p:cNvSpPr>
          <p:nvPr>
            <p:ph type="sldNum" sz="quarter" idx="10"/>
          </p:nvPr>
        </p:nvSpPr>
        <p:spPr/>
        <p:txBody>
          <a:bodyPr/>
          <a:lstStyle/>
          <a:p>
            <a:fld id="{50D40B96-2E07-43BD-9879-298BF83C9D1D}" type="slidenum">
              <a:rPr lang="tr-TR" smtClean="0">
                <a:solidFill>
                  <a:prstClr val="black"/>
                </a:solidFill>
              </a:rPr>
              <a:pPr/>
              <a:t>13</a:t>
            </a:fld>
            <a:endParaRPr lang="tr-TR" dirty="0">
              <a:solidFill>
                <a:prstClr val="black"/>
              </a:solidFill>
            </a:endParaRPr>
          </a:p>
        </p:txBody>
      </p:sp>
    </p:spTree>
    <p:extLst>
      <p:ext uri="{BB962C8B-B14F-4D97-AF65-F5344CB8AC3E}">
        <p14:creationId xmlns:p14="http://schemas.microsoft.com/office/powerpoint/2010/main" val="2696222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5D652C0-4665-4900-B1EB-15B87D08F8CB}" type="slidenum">
              <a:rPr lang="tr-TR" smtClean="0">
                <a:solidFill>
                  <a:prstClr val="black"/>
                </a:solidFill>
              </a:rPr>
              <a:pPr/>
              <a:t>14</a:t>
            </a:fld>
            <a:endParaRPr lang="tr-TR">
              <a:solidFill>
                <a:prstClr val="black"/>
              </a:solidFill>
            </a:endParaRPr>
          </a:p>
        </p:txBody>
      </p:sp>
    </p:spTree>
    <p:extLst>
      <p:ext uri="{BB962C8B-B14F-4D97-AF65-F5344CB8AC3E}">
        <p14:creationId xmlns:p14="http://schemas.microsoft.com/office/powerpoint/2010/main" val="2757627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5D652C0-4665-4900-B1EB-15B87D08F8CB}" type="slidenum">
              <a:rPr lang="tr-TR" smtClean="0">
                <a:solidFill>
                  <a:prstClr val="black"/>
                </a:solidFill>
              </a:rPr>
              <a:pPr/>
              <a:t>15</a:t>
            </a:fld>
            <a:endParaRPr lang="tr-TR">
              <a:solidFill>
                <a:prstClr val="black"/>
              </a:solidFill>
            </a:endParaRPr>
          </a:p>
        </p:txBody>
      </p:sp>
    </p:spTree>
    <p:extLst>
      <p:ext uri="{BB962C8B-B14F-4D97-AF65-F5344CB8AC3E}">
        <p14:creationId xmlns:p14="http://schemas.microsoft.com/office/powerpoint/2010/main" val="1986476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0100" y="5616463"/>
            <a:ext cx="5924141" cy="4595285"/>
          </a:xfrm>
        </p:spPr>
        <p:txBody>
          <a:bodyPr/>
          <a:lstStyle/>
          <a:p>
            <a:pPr algn="just"/>
            <a:endParaRPr lang="en-US" sz="1600" dirty="0"/>
          </a:p>
        </p:txBody>
      </p:sp>
      <p:sp>
        <p:nvSpPr>
          <p:cNvPr id="4" name="Slide Number Placeholder 3"/>
          <p:cNvSpPr>
            <a:spLocks noGrp="1"/>
          </p:cNvSpPr>
          <p:nvPr>
            <p:ph type="sldNum" sz="quarter" idx="10"/>
          </p:nvPr>
        </p:nvSpPr>
        <p:spPr/>
        <p:txBody>
          <a:bodyPr/>
          <a:lstStyle/>
          <a:p>
            <a:fld id="{50D40B96-2E07-43BD-9879-298BF83C9D1D}" type="slidenum">
              <a:rPr lang="tr-TR" smtClean="0">
                <a:solidFill>
                  <a:prstClr val="black"/>
                </a:solidFill>
              </a:rPr>
              <a:pPr/>
              <a:t>16</a:t>
            </a:fld>
            <a:endParaRPr lang="tr-TR" dirty="0">
              <a:solidFill>
                <a:prstClr val="black"/>
              </a:solidFill>
            </a:endParaRPr>
          </a:p>
        </p:txBody>
      </p:sp>
    </p:spTree>
    <p:extLst>
      <p:ext uri="{BB962C8B-B14F-4D97-AF65-F5344CB8AC3E}">
        <p14:creationId xmlns:p14="http://schemas.microsoft.com/office/powerpoint/2010/main" val="33369602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0100" y="5616463"/>
            <a:ext cx="5924141" cy="4595285"/>
          </a:xfrm>
        </p:spPr>
        <p:txBody>
          <a:bodyPr/>
          <a:lstStyle/>
          <a:p>
            <a:pPr algn="just"/>
            <a:endParaRPr lang="en-US" sz="1600" dirty="0"/>
          </a:p>
        </p:txBody>
      </p:sp>
      <p:sp>
        <p:nvSpPr>
          <p:cNvPr id="4" name="Slide Number Placeholder 3"/>
          <p:cNvSpPr>
            <a:spLocks noGrp="1"/>
          </p:cNvSpPr>
          <p:nvPr>
            <p:ph type="sldNum" sz="quarter" idx="10"/>
          </p:nvPr>
        </p:nvSpPr>
        <p:spPr/>
        <p:txBody>
          <a:bodyPr/>
          <a:lstStyle/>
          <a:p>
            <a:fld id="{50D40B96-2E07-43BD-9879-298BF83C9D1D}" type="slidenum">
              <a:rPr lang="tr-TR" smtClean="0">
                <a:solidFill>
                  <a:prstClr val="black"/>
                </a:solidFill>
              </a:rPr>
              <a:pPr/>
              <a:t>20</a:t>
            </a:fld>
            <a:endParaRPr lang="tr-TR" dirty="0">
              <a:solidFill>
                <a:prstClr val="black"/>
              </a:solidFill>
            </a:endParaRPr>
          </a:p>
        </p:txBody>
      </p:sp>
    </p:spTree>
    <p:extLst>
      <p:ext uri="{BB962C8B-B14F-4D97-AF65-F5344CB8AC3E}">
        <p14:creationId xmlns:p14="http://schemas.microsoft.com/office/powerpoint/2010/main" val="3457866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0100" y="5616463"/>
            <a:ext cx="5924141" cy="4595285"/>
          </a:xfrm>
        </p:spPr>
        <p:txBody>
          <a:bodyPr/>
          <a:lstStyle/>
          <a:p>
            <a:pPr algn="just"/>
            <a:endParaRPr lang="en-US" sz="1600" dirty="0"/>
          </a:p>
        </p:txBody>
      </p:sp>
      <p:sp>
        <p:nvSpPr>
          <p:cNvPr id="4" name="Slide Number Placeholder 3"/>
          <p:cNvSpPr>
            <a:spLocks noGrp="1"/>
          </p:cNvSpPr>
          <p:nvPr>
            <p:ph type="sldNum" sz="quarter" idx="10"/>
          </p:nvPr>
        </p:nvSpPr>
        <p:spPr/>
        <p:txBody>
          <a:bodyPr/>
          <a:lstStyle/>
          <a:p>
            <a:fld id="{50D40B96-2E07-43BD-9879-298BF83C9D1D}" type="slidenum">
              <a:rPr lang="tr-TR" smtClean="0">
                <a:solidFill>
                  <a:prstClr val="black"/>
                </a:solidFill>
              </a:rPr>
              <a:pPr/>
              <a:t>21</a:t>
            </a:fld>
            <a:endParaRPr lang="tr-TR" dirty="0">
              <a:solidFill>
                <a:prstClr val="black"/>
              </a:solidFill>
            </a:endParaRPr>
          </a:p>
        </p:txBody>
      </p:sp>
    </p:spTree>
    <p:extLst>
      <p:ext uri="{BB962C8B-B14F-4D97-AF65-F5344CB8AC3E}">
        <p14:creationId xmlns:p14="http://schemas.microsoft.com/office/powerpoint/2010/main" val="317992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0100" y="5616463"/>
            <a:ext cx="5924141" cy="4595285"/>
          </a:xfrm>
        </p:spPr>
        <p:txBody>
          <a:bodyPr/>
          <a:lstStyle/>
          <a:p>
            <a:pPr algn="just"/>
            <a:endParaRPr lang="en-US" sz="1600" dirty="0"/>
          </a:p>
        </p:txBody>
      </p:sp>
      <p:sp>
        <p:nvSpPr>
          <p:cNvPr id="4" name="Slide Number Placeholder 3"/>
          <p:cNvSpPr>
            <a:spLocks noGrp="1"/>
          </p:cNvSpPr>
          <p:nvPr>
            <p:ph type="sldNum" sz="quarter" idx="10"/>
          </p:nvPr>
        </p:nvSpPr>
        <p:spPr/>
        <p:txBody>
          <a:bodyPr/>
          <a:lstStyle/>
          <a:p>
            <a:fld id="{50D40B96-2E07-43BD-9879-298BF83C9D1D}" type="slidenum">
              <a:rPr lang="tr-TR" smtClean="0">
                <a:solidFill>
                  <a:prstClr val="black"/>
                </a:solidFill>
              </a:rPr>
              <a:pPr/>
              <a:t>22</a:t>
            </a:fld>
            <a:endParaRPr lang="tr-TR" dirty="0">
              <a:solidFill>
                <a:prstClr val="black"/>
              </a:solidFill>
            </a:endParaRPr>
          </a:p>
        </p:txBody>
      </p:sp>
    </p:spTree>
    <p:extLst>
      <p:ext uri="{BB962C8B-B14F-4D97-AF65-F5344CB8AC3E}">
        <p14:creationId xmlns:p14="http://schemas.microsoft.com/office/powerpoint/2010/main" val="851150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0100" y="5616463"/>
            <a:ext cx="5924141" cy="4595285"/>
          </a:xfrm>
        </p:spPr>
        <p:txBody>
          <a:bodyPr/>
          <a:lstStyle/>
          <a:p>
            <a:pPr algn="just"/>
            <a:endParaRPr lang="en-US" sz="1600" dirty="0"/>
          </a:p>
        </p:txBody>
      </p:sp>
      <p:sp>
        <p:nvSpPr>
          <p:cNvPr id="4" name="Slide Number Placeholder 3"/>
          <p:cNvSpPr>
            <a:spLocks noGrp="1"/>
          </p:cNvSpPr>
          <p:nvPr>
            <p:ph type="sldNum" sz="quarter" idx="10"/>
          </p:nvPr>
        </p:nvSpPr>
        <p:spPr/>
        <p:txBody>
          <a:bodyPr/>
          <a:lstStyle/>
          <a:p>
            <a:fld id="{50D40B96-2E07-43BD-9879-298BF83C9D1D}" type="slidenum">
              <a:rPr lang="tr-TR" smtClean="0">
                <a:solidFill>
                  <a:prstClr val="black"/>
                </a:solidFill>
              </a:rPr>
              <a:pPr/>
              <a:t>23</a:t>
            </a:fld>
            <a:endParaRPr lang="tr-TR" dirty="0">
              <a:solidFill>
                <a:prstClr val="black"/>
              </a:solidFill>
            </a:endParaRPr>
          </a:p>
        </p:txBody>
      </p:sp>
    </p:spTree>
    <p:extLst>
      <p:ext uri="{BB962C8B-B14F-4D97-AF65-F5344CB8AC3E}">
        <p14:creationId xmlns:p14="http://schemas.microsoft.com/office/powerpoint/2010/main" val="1252217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40F2EFA-DFB1-4183-AC5A-FDCCE58531FA}" type="slidenum">
              <a:rPr lang="tr-TR" smtClean="0"/>
              <a:t>25</a:t>
            </a:fld>
            <a:endParaRPr lang="tr-TR"/>
          </a:p>
        </p:txBody>
      </p:sp>
    </p:spTree>
    <p:extLst>
      <p:ext uri="{BB962C8B-B14F-4D97-AF65-F5344CB8AC3E}">
        <p14:creationId xmlns:p14="http://schemas.microsoft.com/office/powerpoint/2010/main" val="2404725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0100" y="5616463"/>
            <a:ext cx="5924141" cy="4595285"/>
          </a:xfrm>
        </p:spPr>
        <p:txBody>
          <a:bodyPr/>
          <a:lstStyle/>
          <a:p>
            <a:pPr algn="just"/>
            <a:endParaRPr lang="en-US" sz="1600" dirty="0"/>
          </a:p>
        </p:txBody>
      </p:sp>
      <p:sp>
        <p:nvSpPr>
          <p:cNvPr id="4" name="Slide Number Placeholder 3"/>
          <p:cNvSpPr>
            <a:spLocks noGrp="1"/>
          </p:cNvSpPr>
          <p:nvPr>
            <p:ph type="sldNum" sz="quarter" idx="10"/>
          </p:nvPr>
        </p:nvSpPr>
        <p:spPr/>
        <p:txBody>
          <a:bodyPr/>
          <a:lstStyle/>
          <a:p>
            <a:fld id="{50D40B96-2E07-43BD-9879-298BF83C9D1D}" type="slidenum">
              <a:rPr lang="tr-TR" smtClean="0">
                <a:solidFill>
                  <a:prstClr val="black"/>
                </a:solidFill>
              </a:rPr>
              <a:pPr/>
              <a:t>26</a:t>
            </a:fld>
            <a:endParaRPr lang="tr-TR" dirty="0">
              <a:solidFill>
                <a:prstClr val="black"/>
              </a:solidFill>
            </a:endParaRPr>
          </a:p>
        </p:txBody>
      </p:sp>
    </p:spTree>
    <p:extLst>
      <p:ext uri="{BB962C8B-B14F-4D97-AF65-F5344CB8AC3E}">
        <p14:creationId xmlns:p14="http://schemas.microsoft.com/office/powerpoint/2010/main" val="25023891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3_Başlık ve İçerik">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103BC5B-1325-4362-94BF-9CC9364B86D8}" type="datetime1">
              <a:rPr lang="tr-TR" smtClean="0">
                <a:solidFill>
                  <a:prstClr val="black">
                    <a:tint val="75000"/>
                  </a:prstClr>
                </a:solidFill>
              </a:rPr>
              <a:t>14.08.2024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cxnSp>
        <p:nvCxnSpPr>
          <p:cNvPr id="9" name="Düz Bağlayıcı 8"/>
          <p:cNvCxnSpPr/>
          <p:nvPr userDrawn="1"/>
        </p:nvCxnSpPr>
        <p:spPr>
          <a:xfrm>
            <a:off x="2" y="1021738"/>
            <a:ext cx="12192000"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pic>
        <p:nvPicPr>
          <p:cNvPr id="2" name="Resim 1"/>
          <p:cNvPicPr>
            <a:picLocks noChangeAspect="1"/>
          </p:cNvPicPr>
          <p:nvPr userDrawn="1"/>
        </p:nvPicPr>
        <p:blipFill>
          <a:blip r:embed="rId2"/>
          <a:stretch>
            <a:fillRect/>
          </a:stretch>
        </p:blipFill>
        <p:spPr>
          <a:xfrm>
            <a:off x="197597" y="113085"/>
            <a:ext cx="870897" cy="830473"/>
          </a:xfrm>
          <a:prstGeom prst="rect">
            <a:avLst/>
          </a:prstGeom>
        </p:spPr>
      </p:pic>
      <p:pic>
        <p:nvPicPr>
          <p:cNvPr id="7" name="Resim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46110" y="6214689"/>
            <a:ext cx="895396" cy="536603"/>
          </a:xfrm>
          <a:prstGeom prst="rect">
            <a:avLst/>
          </a:prstGeom>
        </p:spPr>
      </p:pic>
      <p:sp>
        <p:nvSpPr>
          <p:cNvPr id="10" name="Slide Number Placeholder 5"/>
          <p:cNvSpPr>
            <a:spLocks noGrp="1"/>
          </p:cNvSpPr>
          <p:nvPr>
            <p:ph type="sldNum" sz="quarter" idx="12"/>
          </p:nvPr>
        </p:nvSpPr>
        <p:spPr>
          <a:xfrm>
            <a:off x="11219103" y="6371341"/>
            <a:ext cx="710804" cy="365125"/>
          </a:xfrm>
        </p:spPr>
        <p:txBody>
          <a:bodyPr/>
          <a:lstStyle>
            <a:lvl1pPr>
              <a:defRPr b="1">
                <a:solidFill>
                  <a:schemeClr val="bg1"/>
                </a:solidFill>
              </a:defRPr>
            </a:lvl1pPr>
          </a:lstStyle>
          <a:p>
            <a:fld id="{494D7B32-34C5-46C2-8F1D-CDBEC5A93F4E}" type="slidenum">
              <a:rPr lang="en-US" smtClean="0"/>
              <a:pPr/>
              <a:t>‹#›</a:t>
            </a:fld>
            <a:endParaRPr lang="en-US" dirty="0"/>
          </a:p>
        </p:txBody>
      </p:sp>
    </p:spTree>
    <p:extLst>
      <p:ext uri="{BB962C8B-B14F-4D97-AF65-F5344CB8AC3E}">
        <p14:creationId xmlns:p14="http://schemas.microsoft.com/office/powerpoint/2010/main" val="37314314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blank" preserve="1">
  <p:cSld name="1_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260259-DD7E-4F91-A289-6C79AB96E137}" type="datetime1">
              <a:rPr lang="tr-TR" smtClean="0">
                <a:solidFill>
                  <a:prstClr val="black">
                    <a:tint val="75000"/>
                  </a:prstClr>
                </a:solidFill>
              </a:rPr>
              <a:t>14.08.2024</a:t>
            </a:fld>
            <a:endParaRPr lang="tr-TR">
              <a:solidFill>
                <a:prstClr val="black">
                  <a:tint val="75000"/>
                </a:prstClr>
              </a:solidFill>
            </a:endParaRPr>
          </a:p>
        </p:txBody>
      </p:sp>
      <p:sp>
        <p:nvSpPr>
          <p:cNvPr id="3" name="Footer Placeholder 2"/>
          <p:cNvSpPr>
            <a:spLocks noGrp="1"/>
          </p:cNvSpPr>
          <p:nvPr>
            <p:ph type="ftr" sz="quarter" idx="11"/>
          </p:nvPr>
        </p:nvSpPr>
        <p:spPr/>
        <p:txBody>
          <a:bodyPr/>
          <a:lstStyle/>
          <a:p>
            <a:endParaRPr lang="tr-TR">
              <a:solidFill>
                <a:prstClr val="black">
                  <a:tint val="75000"/>
                </a:prstClr>
              </a:solidFill>
            </a:endParaRPr>
          </a:p>
        </p:txBody>
      </p:sp>
      <p:sp>
        <p:nvSpPr>
          <p:cNvPr id="4" name="Slide Number Placeholder 3"/>
          <p:cNvSpPr>
            <a:spLocks noGrp="1"/>
          </p:cNvSpPr>
          <p:nvPr>
            <p:ph type="sldNum" sz="quarter" idx="12"/>
          </p:nvPr>
        </p:nvSpPr>
        <p:spPr/>
        <p:txBody>
          <a:bodyPr/>
          <a:lstStyle/>
          <a:p>
            <a:fld id="{095082CE-1EAD-4C28-909B-E4A867671A19}" type="slidenum">
              <a:rPr lang="tr-TR" smtClean="0">
                <a:solidFill>
                  <a:prstClr val="black">
                    <a:tint val="75000"/>
                  </a:prstClr>
                </a:solidFill>
              </a:rPr>
              <a:pPr/>
              <a:t>‹#›</a:t>
            </a:fld>
            <a:endParaRPr lang="tr-TR">
              <a:solidFill>
                <a:prstClr val="black">
                  <a:tint val="75000"/>
                </a:prstClr>
              </a:solidFill>
            </a:endParaRPr>
          </a:p>
        </p:txBody>
      </p:sp>
      <p:pic>
        <p:nvPicPr>
          <p:cNvPr id="5" name="Picture 8" descr="http://upload.wikimedia.org/wikipedia/tr/thumb/5/5d/Hmb_logo.png/340px-Hmb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1223" y="165855"/>
            <a:ext cx="1113954" cy="1060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378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5" y="1122369"/>
            <a:ext cx="9144000" cy="2387600"/>
          </a:xfrm>
        </p:spPr>
        <p:txBody>
          <a:bodyPr anchor="b"/>
          <a:lstStyle>
            <a:lvl1pPr algn="ctr">
              <a:defRPr sz="5722"/>
            </a:lvl1pPr>
          </a:lstStyle>
          <a:p>
            <a:r>
              <a:rPr lang="tr-TR"/>
              <a:t>Asıl başlık stili için tıklatın</a:t>
            </a:r>
            <a:endParaRPr lang="en-US"/>
          </a:p>
        </p:txBody>
      </p:sp>
      <p:sp>
        <p:nvSpPr>
          <p:cNvPr id="3" name="Subtitle 2"/>
          <p:cNvSpPr>
            <a:spLocks noGrp="1"/>
          </p:cNvSpPr>
          <p:nvPr>
            <p:ph type="subTitle" idx="1"/>
          </p:nvPr>
        </p:nvSpPr>
        <p:spPr>
          <a:xfrm>
            <a:off x="1524005" y="3602044"/>
            <a:ext cx="9144000" cy="1655762"/>
          </a:xfrm>
        </p:spPr>
        <p:txBody>
          <a:bodyPr/>
          <a:lstStyle>
            <a:lvl1pPr marL="0" indent="0" algn="ctr">
              <a:buNone/>
              <a:defRPr sz="2288"/>
            </a:lvl1pPr>
            <a:lvl2pPr marL="436045" indent="0" algn="ctr">
              <a:buNone/>
              <a:defRPr sz="1907"/>
            </a:lvl2pPr>
            <a:lvl3pPr marL="872090" indent="0" algn="ctr">
              <a:buNone/>
              <a:defRPr sz="1717"/>
            </a:lvl3pPr>
            <a:lvl4pPr marL="1308135" indent="0" algn="ctr">
              <a:buNone/>
              <a:defRPr sz="1526"/>
            </a:lvl4pPr>
            <a:lvl5pPr marL="1744179" indent="0" algn="ctr">
              <a:buNone/>
              <a:defRPr sz="1526"/>
            </a:lvl5pPr>
            <a:lvl6pPr marL="2180224" indent="0" algn="ctr">
              <a:buNone/>
              <a:defRPr sz="1526"/>
            </a:lvl6pPr>
            <a:lvl7pPr marL="2616269" indent="0" algn="ctr">
              <a:buNone/>
              <a:defRPr sz="1526"/>
            </a:lvl7pPr>
            <a:lvl8pPr marL="3052313" indent="0" algn="ctr">
              <a:buNone/>
              <a:defRPr sz="1526"/>
            </a:lvl8pPr>
            <a:lvl9pPr marL="3488358" indent="0" algn="ctr">
              <a:buNone/>
              <a:defRPr sz="1526"/>
            </a:lvl9pPr>
          </a:lstStyle>
          <a:p>
            <a:r>
              <a:rPr lang="tr-TR"/>
              <a:t>Asıl alt başlık stilini düzenlemek için tıklatın</a:t>
            </a:r>
            <a:endParaRPr lang="en-US"/>
          </a:p>
        </p:txBody>
      </p:sp>
      <p:sp>
        <p:nvSpPr>
          <p:cNvPr id="4" name="Date Placeholder 3"/>
          <p:cNvSpPr>
            <a:spLocks noGrp="1"/>
          </p:cNvSpPr>
          <p:nvPr>
            <p:ph type="dt" sz="half" idx="10"/>
          </p:nvPr>
        </p:nvSpPr>
        <p:spPr/>
        <p:txBody>
          <a:bodyPr/>
          <a:lstStyle/>
          <a:p>
            <a:fld id="{E287CB34-9807-4AAA-A528-ECA7EFAB7E72}" type="datetime1">
              <a:rPr lang="tr-TR" smtClean="0">
                <a:solidFill>
                  <a:prstClr val="black">
                    <a:tint val="75000"/>
                  </a:prstClr>
                </a:solidFill>
              </a:rPr>
              <a:t>14.08.2024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94D7B32-34C5-46C2-8F1D-CDBEC5A93F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8907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aşlık ve İçerik">
    <p:spTree>
      <p:nvGrpSpPr>
        <p:cNvPr id="1" name=""/>
        <p:cNvGrpSpPr/>
        <p:nvPr/>
      </p:nvGrpSpPr>
      <p:grpSpPr>
        <a:xfrm>
          <a:off x="0" y="0"/>
          <a:ext cx="0" cy="0"/>
          <a:chOff x="0" y="0"/>
          <a:chExt cx="0" cy="0"/>
        </a:xfrm>
      </p:grpSpPr>
      <p:pic>
        <p:nvPicPr>
          <p:cNvPr id="8" name="Resim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41333" y="6321406"/>
            <a:ext cx="895396" cy="536603"/>
          </a:xfrm>
          <a:prstGeom prst="rect">
            <a:avLst/>
          </a:prstGeom>
        </p:spPr>
      </p:pic>
      <p:sp>
        <p:nvSpPr>
          <p:cNvPr id="4" name="Date Placeholder 3"/>
          <p:cNvSpPr>
            <a:spLocks noGrp="1"/>
          </p:cNvSpPr>
          <p:nvPr>
            <p:ph type="dt" sz="half" idx="10"/>
          </p:nvPr>
        </p:nvSpPr>
        <p:spPr/>
        <p:txBody>
          <a:bodyPr/>
          <a:lstStyle/>
          <a:p>
            <a:fld id="{D861F30F-ED0E-4269-A6A8-1B2A71C0E9A3}" type="datetime1">
              <a:rPr lang="tr-TR" smtClean="0">
                <a:solidFill>
                  <a:prstClr val="black">
                    <a:tint val="75000"/>
                  </a:prstClr>
                </a:solidFill>
              </a:rPr>
              <a:t>14.08.2024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pic>
        <p:nvPicPr>
          <p:cNvPr id="7" name="Resim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126348"/>
            <a:ext cx="530252" cy="895396"/>
          </a:xfrm>
          <a:prstGeom prst="rect">
            <a:avLst/>
          </a:prstGeom>
        </p:spPr>
      </p:pic>
      <p:cxnSp>
        <p:nvCxnSpPr>
          <p:cNvPr id="9" name="Düz Bağlayıcı 8"/>
          <p:cNvCxnSpPr/>
          <p:nvPr userDrawn="1"/>
        </p:nvCxnSpPr>
        <p:spPr>
          <a:xfrm>
            <a:off x="2" y="1021738"/>
            <a:ext cx="12192000" cy="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11023997" y="6492884"/>
            <a:ext cx="710804" cy="365125"/>
          </a:xfrm>
        </p:spPr>
        <p:txBody>
          <a:bodyPr/>
          <a:lstStyle>
            <a:lvl1pPr>
              <a:defRPr>
                <a:solidFill>
                  <a:schemeClr val="bg1"/>
                </a:solidFill>
              </a:defRPr>
            </a:lvl1pPr>
          </a:lstStyle>
          <a:p>
            <a:fld id="{494D7B32-34C5-46C2-8F1D-CDBEC5A93F4E}"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8653334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Başlık ve İçerik">
    <p:spTree>
      <p:nvGrpSpPr>
        <p:cNvPr id="1" name=""/>
        <p:cNvGrpSpPr/>
        <p:nvPr/>
      </p:nvGrpSpPr>
      <p:grpSpPr>
        <a:xfrm>
          <a:off x="0" y="0"/>
          <a:ext cx="0" cy="0"/>
          <a:chOff x="0" y="0"/>
          <a:chExt cx="0" cy="0"/>
        </a:xfrm>
      </p:grpSpPr>
      <p:pic>
        <p:nvPicPr>
          <p:cNvPr id="8" name="Resim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41333" y="6321406"/>
            <a:ext cx="895396" cy="536603"/>
          </a:xfrm>
          <a:prstGeom prst="rect">
            <a:avLst/>
          </a:prstGeom>
        </p:spPr>
      </p:pic>
      <p:sp>
        <p:nvSpPr>
          <p:cNvPr id="4" name="Date Placeholder 3"/>
          <p:cNvSpPr>
            <a:spLocks noGrp="1"/>
          </p:cNvSpPr>
          <p:nvPr>
            <p:ph type="dt" sz="half" idx="10"/>
          </p:nvPr>
        </p:nvSpPr>
        <p:spPr/>
        <p:txBody>
          <a:bodyPr/>
          <a:lstStyle/>
          <a:p>
            <a:fld id="{69A49FD9-6900-427E-A714-B1A7F60E51C9}" type="datetime1">
              <a:rPr lang="tr-TR" smtClean="0">
                <a:solidFill>
                  <a:prstClr val="black">
                    <a:tint val="75000"/>
                  </a:prstClr>
                </a:solidFill>
              </a:rPr>
              <a:t>14.08.2024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pic>
        <p:nvPicPr>
          <p:cNvPr id="7" name="Resim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126348"/>
            <a:ext cx="530252" cy="895396"/>
          </a:xfrm>
          <a:prstGeom prst="rect">
            <a:avLst/>
          </a:prstGeom>
        </p:spPr>
      </p:pic>
      <p:sp>
        <p:nvSpPr>
          <p:cNvPr id="10" name="Slide Number Placeholder 5"/>
          <p:cNvSpPr>
            <a:spLocks noGrp="1"/>
          </p:cNvSpPr>
          <p:nvPr>
            <p:ph type="sldNum" sz="quarter" idx="12"/>
          </p:nvPr>
        </p:nvSpPr>
        <p:spPr>
          <a:xfrm>
            <a:off x="11023997" y="6492884"/>
            <a:ext cx="710804" cy="365125"/>
          </a:xfrm>
        </p:spPr>
        <p:txBody>
          <a:bodyPr/>
          <a:lstStyle>
            <a:lvl1pPr>
              <a:defRPr>
                <a:solidFill>
                  <a:schemeClr val="bg1"/>
                </a:solidFill>
              </a:defRPr>
            </a:lvl1pPr>
          </a:lstStyle>
          <a:p>
            <a:fld id="{494D7B32-34C5-46C2-8F1D-CDBEC5A93F4E}"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0671267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5" y="1709741"/>
            <a:ext cx="10515599" cy="2852737"/>
          </a:xfrm>
        </p:spPr>
        <p:txBody>
          <a:bodyPr anchor="b"/>
          <a:lstStyle>
            <a:lvl1pPr>
              <a:defRPr sz="5722"/>
            </a:lvl1pPr>
          </a:lstStyle>
          <a:p>
            <a:r>
              <a:rPr lang="tr-TR"/>
              <a:t>Asıl başlık stili için tıklatın</a:t>
            </a:r>
            <a:endParaRPr lang="en-US"/>
          </a:p>
        </p:txBody>
      </p:sp>
      <p:sp>
        <p:nvSpPr>
          <p:cNvPr id="3" name="Text Placeholder 2"/>
          <p:cNvSpPr>
            <a:spLocks noGrp="1"/>
          </p:cNvSpPr>
          <p:nvPr>
            <p:ph type="body" idx="1"/>
          </p:nvPr>
        </p:nvSpPr>
        <p:spPr>
          <a:xfrm>
            <a:off x="831855" y="4589472"/>
            <a:ext cx="10515599" cy="1500187"/>
          </a:xfrm>
        </p:spPr>
        <p:txBody>
          <a:bodyPr/>
          <a:lstStyle>
            <a:lvl1pPr marL="0" indent="0">
              <a:buNone/>
              <a:defRPr sz="2288">
                <a:solidFill>
                  <a:schemeClr val="tx1">
                    <a:tint val="75000"/>
                  </a:schemeClr>
                </a:solidFill>
              </a:defRPr>
            </a:lvl1pPr>
            <a:lvl2pPr marL="436045" indent="0">
              <a:buNone/>
              <a:defRPr sz="1907">
                <a:solidFill>
                  <a:schemeClr val="tx1">
                    <a:tint val="75000"/>
                  </a:schemeClr>
                </a:solidFill>
              </a:defRPr>
            </a:lvl2pPr>
            <a:lvl3pPr marL="872090" indent="0">
              <a:buNone/>
              <a:defRPr sz="1717">
                <a:solidFill>
                  <a:schemeClr val="tx1">
                    <a:tint val="75000"/>
                  </a:schemeClr>
                </a:solidFill>
              </a:defRPr>
            </a:lvl3pPr>
            <a:lvl4pPr marL="1308135" indent="0">
              <a:buNone/>
              <a:defRPr sz="1526">
                <a:solidFill>
                  <a:schemeClr val="tx1">
                    <a:tint val="75000"/>
                  </a:schemeClr>
                </a:solidFill>
              </a:defRPr>
            </a:lvl4pPr>
            <a:lvl5pPr marL="1744179" indent="0">
              <a:buNone/>
              <a:defRPr sz="1526">
                <a:solidFill>
                  <a:schemeClr val="tx1">
                    <a:tint val="75000"/>
                  </a:schemeClr>
                </a:solidFill>
              </a:defRPr>
            </a:lvl5pPr>
            <a:lvl6pPr marL="2180224" indent="0">
              <a:buNone/>
              <a:defRPr sz="1526">
                <a:solidFill>
                  <a:schemeClr val="tx1">
                    <a:tint val="75000"/>
                  </a:schemeClr>
                </a:solidFill>
              </a:defRPr>
            </a:lvl6pPr>
            <a:lvl7pPr marL="2616269" indent="0">
              <a:buNone/>
              <a:defRPr sz="1526">
                <a:solidFill>
                  <a:schemeClr val="tx1">
                    <a:tint val="75000"/>
                  </a:schemeClr>
                </a:solidFill>
              </a:defRPr>
            </a:lvl7pPr>
            <a:lvl8pPr marL="3052313" indent="0">
              <a:buNone/>
              <a:defRPr sz="1526">
                <a:solidFill>
                  <a:schemeClr val="tx1">
                    <a:tint val="75000"/>
                  </a:schemeClr>
                </a:solidFill>
              </a:defRPr>
            </a:lvl8pPr>
            <a:lvl9pPr marL="3488358" indent="0">
              <a:buNone/>
              <a:defRPr sz="1526">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0210216D-88AC-49B0-8013-F2767FEAFF05}" type="datetime1">
              <a:rPr lang="tr-TR" smtClean="0">
                <a:solidFill>
                  <a:prstClr val="black">
                    <a:tint val="75000"/>
                  </a:prstClr>
                </a:solidFill>
              </a:rPr>
              <a:t>14.08.2024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94D7B32-34C5-46C2-8F1D-CDBEC5A93F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392025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4"/>
          <p:cNvSpPr>
            <a:spLocks noGrp="1"/>
          </p:cNvSpPr>
          <p:nvPr>
            <p:ph type="dt" sz="half" idx="10"/>
          </p:nvPr>
        </p:nvSpPr>
        <p:spPr/>
        <p:txBody>
          <a:bodyPr/>
          <a:lstStyle/>
          <a:p>
            <a:fld id="{F0012C43-CA58-45DB-B28F-D94F732EB242}" type="datetime1">
              <a:rPr lang="tr-TR" smtClean="0">
                <a:solidFill>
                  <a:prstClr val="black">
                    <a:tint val="75000"/>
                  </a:prstClr>
                </a:solidFill>
              </a:rPr>
              <a:t>14.08.2024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94D7B32-34C5-46C2-8F1D-CDBEC5A93F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6859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92" y="365129"/>
            <a:ext cx="10515599" cy="1325563"/>
          </a:xfrm>
        </p:spPr>
        <p:txBody>
          <a:bodyPr/>
          <a:lstStyle/>
          <a:p>
            <a:r>
              <a:rPr lang="tr-TR"/>
              <a:t>Asıl başlık stili için tıklatın</a:t>
            </a:r>
            <a:endParaRPr lang="en-US"/>
          </a:p>
        </p:txBody>
      </p:sp>
      <p:sp>
        <p:nvSpPr>
          <p:cNvPr id="3" name="Text Placeholder 2"/>
          <p:cNvSpPr>
            <a:spLocks noGrp="1"/>
          </p:cNvSpPr>
          <p:nvPr>
            <p:ph type="body" idx="1"/>
          </p:nvPr>
        </p:nvSpPr>
        <p:spPr>
          <a:xfrm>
            <a:off x="839789" y="1681169"/>
            <a:ext cx="5157787" cy="823912"/>
          </a:xfrm>
        </p:spPr>
        <p:txBody>
          <a:bodyPr anchor="b"/>
          <a:lstStyle>
            <a:lvl1pPr marL="0" indent="0">
              <a:buNone/>
              <a:defRPr sz="2288" b="1"/>
            </a:lvl1pPr>
            <a:lvl2pPr marL="436045" indent="0">
              <a:buNone/>
              <a:defRPr sz="1907" b="1"/>
            </a:lvl2pPr>
            <a:lvl3pPr marL="872090" indent="0">
              <a:buNone/>
              <a:defRPr sz="1717" b="1"/>
            </a:lvl3pPr>
            <a:lvl4pPr marL="1308135" indent="0">
              <a:buNone/>
              <a:defRPr sz="1526" b="1"/>
            </a:lvl4pPr>
            <a:lvl5pPr marL="1744179" indent="0">
              <a:buNone/>
              <a:defRPr sz="1526" b="1"/>
            </a:lvl5pPr>
            <a:lvl6pPr marL="2180224" indent="0">
              <a:buNone/>
              <a:defRPr sz="1526" b="1"/>
            </a:lvl6pPr>
            <a:lvl7pPr marL="2616269" indent="0">
              <a:buNone/>
              <a:defRPr sz="1526" b="1"/>
            </a:lvl7pPr>
            <a:lvl8pPr marL="3052313" indent="0">
              <a:buNone/>
              <a:defRPr sz="1526" b="1"/>
            </a:lvl8pPr>
            <a:lvl9pPr marL="3488358" indent="0">
              <a:buNone/>
              <a:defRPr sz="1526" b="1"/>
            </a:lvl9pPr>
          </a:lstStyle>
          <a:p>
            <a:pPr lvl="0"/>
            <a:r>
              <a:rPr lang="tr-TR"/>
              <a:t>Asıl metin stillerini düzenlemek için tıklatın</a:t>
            </a:r>
          </a:p>
        </p:txBody>
      </p:sp>
      <p:sp>
        <p:nvSpPr>
          <p:cNvPr id="4" name="Content Placeholder 3"/>
          <p:cNvSpPr>
            <a:spLocks noGrp="1"/>
          </p:cNvSpPr>
          <p:nvPr>
            <p:ph sz="half" idx="2"/>
          </p:nvPr>
        </p:nvSpPr>
        <p:spPr>
          <a:xfrm>
            <a:off x="839789" y="2505080"/>
            <a:ext cx="515778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Text Placeholder 4"/>
          <p:cNvSpPr>
            <a:spLocks noGrp="1"/>
          </p:cNvSpPr>
          <p:nvPr>
            <p:ph type="body" sz="quarter" idx="3"/>
          </p:nvPr>
        </p:nvSpPr>
        <p:spPr>
          <a:xfrm>
            <a:off x="6172207" y="1681169"/>
            <a:ext cx="5183188" cy="823912"/>
          </a:xfrm>
        </p:spPr>
        <p:txBody>
          <a:bodyPr anchor="b"/>
          <a:lstStyle>
            <a:lvl1pPr marL="0" indent="0">
              <a:buNone/>
              <a:defRPr sz="2288" b="1"/>
            </a:lvl1pPr>
            <a:lvl2pPr marL="436045" indent="0">
              <a:buNone/>
              <a:defRPr sz="1907" b="1"/>
            </a:lvl2pPr>
            <a:lvl3pPr marL="872090" indent="0">
              <a:buNone/>
              <a:defRPr sz="1717" b="1"/>
            </a:lvl3pPr>
            <a:lvl4pPr marL="1308135" indent="0">
              <a:buNone/>
              <a:defRPr sz="1526" b="1"/>
            </a:lvl4pPr>
            <a:lvl5pPr marL="1744179" indent="0">
              <a:buNone/>
              <a:defRPr sz="1526" b="1"/>
            </a:lvl5pPr>
            <a:lvl6pPr marL="2180224" indent="0">
              <a:buNone/>
              <a:defRPr sz="1526" b="1"/>
            </a:lvl6pPr>
            <a:lvl7pPr marL="2616269" indent="0">
              <a:buNone/>
              <a:defRPr sz="1526" b="1"/>
            </a:lvl7pPr>
            <a:lvl8pPr marL="3052313" indent="0">
              <a:buNone/>
              <a:defRPr sz="1526" b="1"/>
            </a:lvl8pPr>
            <a:lvl9pPr marL="3488358" indent="0">
              <a:buNone/>
              <a:defRPr sz="1526" b="1"/>
            </a:lvl9pPr>
          </a:lstStyle>
          <a:p>
            <a:pPr lvl="0"/>
            <a:r>
              <a:rPr lang="tr-TR"/>
              <a:t>Asıl metin stillerini düzenlemek için tıklatın</a:t>
            </a:r>
          </a:p>
        </p:txBody>
      </p:sp>
      <p:sp>
        <p:nvSpPr>
          <p:cNvPr id="6" name="Content Placeholder 5"/>
          <p:cNvSpPr>
            <a:spLocks noGrp="1"/>
          </p:cNvSpPr>
          <p:nvPr>
            <p:ph sz="quarter" idx="4"/>
          </p:nvPr>
        </p:nvSpPr>
        <p:spPr>
          <a:xfrm>
            <a:off x="6172207" y="2505080"/>
            <a:ext cx="51831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966437C7-CBB9-43D5-B85F-4710D19E7E0F}" type="datetime1">
              <a:rPr lang="tr-TR" smtClean="0">
                <a:solidFill>
                  <a:prstClr val="black">
                    <a:tint val="75000"/>
                  </a:prstClr>
                </a:solidFill>
              </a:rPr>
              <a:t>14.08.2024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94D7B32-34C5-46C2-8F1D-CDBEC5A93F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981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Date Placeholder 2"/>
          <p:cNvSpPr>
            <a:spLocks noGrp="1"/>
          </p:cNvSpPr>
          <p:nvPr>
            <p:ph type="dt" sz="half" idx="10"/>
          </p:nvPr>
        </p:nvSpPr>
        <p:spPr/>
        <p:txBody>
          <a:bodyPr/>
          <a:lstStyle/>
          <a:p>
            <a:fld id="{256A6AA3-2D2C-4F37-9D7A-565632FDAC23}" type="datetime1">
              <a:rPr lang="tr-TR" smtClean="0">
                <a:solidFill>
                  <a:prstClr val="black">
                    <a:tint val="75000"/>
                  </a:prstClr>
                </a:solidFill>
              </a:rPr>
              <a:t>14.08.2024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94D7B32-34C5-46C2-8F1D-CDBEC5A93F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2194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F436B6-525F-443B-AF1C-822CA8096487}" type="datetime1">
              <a:rPr lang="tr-TR" smtClean="0">
                <a:solidFill>
                  <a:prstClr val="black">
                    <a:tint val="75000"/>
                  </a:prstClr>
                </a:solidFill>
              </a:rPr>
              <a:t>14.08.2024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94D7B32-34C5-46C2-8F1D-CDBEC5A93F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6105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95" y="457200"/>
            <a:ext cx="3932237" cy="1600200"/>
          </a:xfrm>
        </p:spPr>
        <p:txBody>
          <a:bodyPr anchor="b"/>
          <a:lstStyle>
            <a:lvl1pPr>
              <a:defRPr sz="3051"/>
            </a:lvl1pPr>
          </a:lstStyle>
          <a:p>
            <a:r>
              <a:rPr lang="tr-TR"/>
              <a:t>Asıl başlık stili için tıklatın</a:t>
            </a:r>
            <a:endParaRPr lang="en-US"/>
          </a:p>
        </p:txBody>
      </p:sp>
      <p:sp>
        <p:nvSpPr>
          <p:cNvPr id="3" name="Content Placeholder 2"/>
          <p:cNvSpPr>
            <a:spLocks noGrp="1"/>
          </p:cNvSpPr>
          <p:nvPr>
            <p:ph idx="1"/>
          </p:nvPr>
        </p:nvSpPr>
        <p:spPr>
          <a:xfrm>
            <a:off x="5183188" y="987429"/>
            <a:ext cx="6172200" cy="4873625"/>
          </a:xfrm>
        </p:spPr>
        <p:txBody>
          <a:bodyPr/>
          <a:lstStyle>
            <a:lvl1pPr>
              <a:defRPr sz="3051"/>
            </a:lvl1pPr>
            <a:lvl2pPr>
              <a:defRPr sz="2670"/>
            </a:lvl2pPr>
            <a:lvl3pPr>
              <a:defRPr sz="2288"/>
            </a:lvl3pPr>
            <a:lvl4pPr>
              <a:defRPr sz="1907"/>
            </a:lvl4pPr>
            <a:lvl5pPr>
              <a:defRPr sz="1907"/>
            </a:lvl5pPr>
            <a:lvl6pPr>
              <a:defRPr sz="1907"/>
            </a:lvl6pPr>
            <a:lvl7pPr>
              <a:defRPr sz="1907"/>
            </a:lvl7pPr>
            <a:lvl8pPr>
              <a:defRPr sz="1907"/>
            </a:lvl8pPr>
            <a:lvl9pPr>
              <a:defRPr sz="1907"/>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Text Placeholder 3"/>
          <p:cNvSpPr>
            <a:spLocks noGrp="1"/>
          </p:cNvSpPr>
          <p:nvPr>
            <p:ph type="body" sz="half" idx="2"/>
          </p:nvPr>
        </p:nvSpPr>
        <p:spPr>
          <a:xfrm>
            <a:off x="839795" y="2057403"/>
            <a:ext cx="3932237" cy="3811588"/>
          </a:xfrm>
        </p:spPr>
        <p:txBody>
          <a:bodyPr/>
          <a:lstStyle>
            <a:lvl1pPr marL="0" indent="0">
              <a:buNone/>
              <a:defRPr sz="1526"/>
            </a:lvl1pPr>
            <a:lvl2pPr marL="436045" indent="0">
              <a:buNone/>
              <a:defRPr sz="1335"/>
            </a:lvl2pPr>
            <a:lvl3pPr marL="872090" indent="0">
              <a:buNone/>
              <a:defRPr sz="1144"/>
            </a:lvl3pPr>
            <a:lvl4pPr marL="1308135" indent="0">
              <a:buNone/>
              <a:defRPr sz="954"/>
            </a:lvl4pPr>
            <a:lvl5pPr marL="1744179" indent="0">
              <a:buNone/>
              <a:defRPr sz="954"/>
            </a:lvl5pPr>
            <a:lvl6pPr marL="2180224" indent="0">
              <a:buNone/>
              <a:defRPr sz="954"/>
            </a:lvl6pPr>
            <a:lvl7pPr marL="2616269" indent="0">
              <a:buNone/>
              <a:defRPr sz="954"/>
            </a:lvl7pPr>
            <a:lvl8pPr marL="3052313" indent="0">
              <a:buNone/>
              <a:defRPr sz="954"/>
            </a:lvl8pPr>
            <a:lvl9pPr marL="3488358" indent="0">
              <a:buNone/>
              <a:defRPr sz="954"/>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EF5C47AE-E60F-4D85-9FC7-104636D1D134}" type="datetime1">
              <a:rPr lang="tr-TR" smtClean="0">
                <a:solidFill>
                  <a:prstClr val="black">
                    <a:tint val="75000"/>
                  </a:prstClr>
                </a:solidFill>
              </a:rPr>
              <a:t>14.08.2024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94D7B32-34C5-46C2-8F1D-CDBEC5A93F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7898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95" y="457200"/>
            <a:ext cx="3932237" cy="1600200"/>
          </a:xfrm>
        </p:spPr>
        <p:txBody>
          <a:bodyPr anchor="b"/>
          <a:lstStyle>
            <a:lvl1pPr>
              <a:defRPr sz="3051"/>
            </a:lvl1pPr>
          </a:lstStyle>
          <a:p>
            <a:r>
              <a:rPr lang="tr-TR"/>
              <a:t>Asıl başlık stili için tıklatın</a:t>
            </a:r>
            <a:endParaRPr lang="en-US"/>
          </a:p>
        </p:txBody>
      </p:sp>
      <p:sp>
        <p:nvSpPr>
          <p:cNvPr id="3" name="Picture Placeholder 2"/>
          <p:cNvSpPr>
            <a:spLocks noGrp="1"/>
          </p:cNvSpPr>
          <p:nvPr>
            <p:ph type="pic" idx="1"/>
          </p:nvPr>
        </p:nvSpPr>
        <p:spPr>
          <a:xfrm>
            <a:off x="5183188" y="987429"/>
            <a:ext cx="6172200" cy="4873625"/>
          </a:xfrm>
        </p:spPr>
        <p:txBody>
          <a:bodyPr/>
          <a:lstStyle>
            <a:lvl1pPr marL="0" indent="0">
              <a:buNone/>
              <a:defRPr sz="3051"/>
            </a:lvl1pPr>
            <a:lvl2pPr marL="436045" indent="0">
              <a:buNone/>
              <a:defRPr sz="2670"/>
            </a:lvl2pPr>
            <a:lvl3pPr marL="872090" indent="0">
              <a:buNone/>
              <a:defRPr sz="2288"/>
            </a:lvl3pPr>
            <a:lvl4pPr marL="1308135" indent="0">
              <a:buNone/>
              <a:defRPr sz="1907"/>
            </a:lvl4pPr>
            <a:lvl5pPr marL="1744179" indent="0">
              <a:buNone/>
              <a:defRPr sz="1907"/>
            </a:lvl5pPr>
            <a:lvl6pPr marL="2180224" indent="0">
              <a:buNone/>
              <a:defRPr sz="1907"/>
            </a:lvl6pPr>
            <a:lvl7pPr marL="2616269" indent="0">
              <a:buNone/>
              <a:defRPr sz="1907"/>
            </a:lvl7pPr>
            <a:lvl8pPr marL="3052313" indent="0">
              <a:buNone/>
              <a:defRPr sz="1907"/>
            </a:lvl8pPr>
            <a:lvl9pPr marL="3488358" indent="0">
              <a:buNone/>
              <a:defRPr sz="1907"/>
            </a:lvl9pPr>
          </a:lstStyle>
          <a:p>
            <a:r>
              <a:rPr lang="tr-TR"/>
              <a:t>Resim eklemek için simgeyi tıklatın</a:t>
            </a:r>
            <a:endParaRPr lang="en-US"/>
          </a:p>
        </p:txBody>
      </p:sp>
      <p:sp>
        <p:nvSpPr>
          <p:cNvPr id="4" name="Text Placeholder 3"/>
          <p:cNvSpPr>
            <a:spLocks noGrp="1"/>
          </p:cNvSpPr>
          <p:nvPr>
            <p:ph type="body" sz="half" idx="2"/>
          </p:nvPr>
        </p:nvSpPr>
        <p:spPr>
          <a:xfrm>
            <a:off x="839795" y="2057403"/>
            <a:ext cx="3932237" cy="3811588"/>
          </a:xfrm>
        </p:spPr>
        <p:txBody>
          <a:bodyPr/>
          <a:lstStyle>
            <a:lvl1pPr marL="0" indent="0">
              <a:buNone/>
              <a:defRPr sz="1526"/>
            </a:lvl1pPr>
            <a:lvl2pPr marL="436045" indent="0">
              <a:buNone/>
              <a:defRPr sz="1335"/>
            </a:lvl2pPr>
            <a:lvl3pPr marL="872090" indent="0">
              <a:buNone/>
              <a:defRPr sz="1144"/>
            </a:lvl3pPr>
            <a:lvl4pPr marL="1308135" indent="0">
              <a:buNone/>
              <a:defRPr sz="954"/>
            </a:lvl4pPr>
            <a:lvl5pPr marL="1744179" indent="0">
              <a:buNone/>
              <a:defRPr sz="954"/>
            </a:lvl5pPr>
            <a:lvl6pPr marL="2180224" indent="0">
              <a:buNone/>
              <a:defRPr sz="954"/>
            </a:lvl6pPr>
            <a:lvl7pPr marL="2616269" indent="0">
              <a:buNone/>
              <a:defRPr sz="954"/>
            </a:lvl7pPr>
            <a:lvl8pPr marL="3052313" indent="0">
              <a:buNone/>
              <a:defRPr sz="954"/>
            </a:lvl8pPr>
            <a:lvl9pPr marL="3488358" indent="0">
              <a:buNone/>
              <a:defRPr sz="954"/>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84AF0E49-6A4A-4D52-BA09-87E75459DB4B}" type="datetime1">
              <a:rPr lang="tr-TR" smtClean="0">
                <a:solidFill>
                  <a:prstClr val="black">
                    <a:tint val="75000"/>
                  </a:prstClr>
                </a:solidFill>
              </a:rPr>
              <a:t>14.08.2024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94D7B32-34C5-46C2-8F1D-CDBEC5A93F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2297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09EE3F01-F788-4B31-B876-6E0697A13825}" type="datetime1">
              <a:rPr lang="tr-TR" smtClean="0">
                <a:solidFill>
                  <a:prstClr val="black">
                    <a:tint val="75000"/>
                  </a:prstClr>
                </a:solidFill>
              </a:rPr>
              <a:t>14.08.2024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94D7B32-34C5-46C2-8F1D-CDBEC5A93F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1856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30"/>
            <a:ext cx="2628900" cy="5811838"/>
          </a:xfrm>
        </p:spPr>
        <p:txBody>
          <a:bodyPr vert="eaVert"/>
          <a:lstStyle/>
          <a:p>
            <a:r>
              <a:rPr lang="tr-TR"/>
              <a:t>Asıl başlık stili için tıklatın</a:t>
            </a:r>
            <a:endParaRPr lang="en-US"/>
          </a:p>
        </p:txBody>
      </p:sp>
      <p:sp>
        <p:nvSpPr>
          <p:cNvPr id="3" name="Vertical Text Placeholder 2"/>
          <p:cNvSpPr>
            <a:spLocks noGrp="1"/>
          </p:cNvSpPr>
          <p:nvPr>
            <p:ph type="body" orient="vert" idx="1"/>
          </p:nvPr>
        </p:nvSpPr>
        <p:spPr>
          <a:xfrm>
            <a:off x="838208" y="365130"/>
            <a:ext cx="7734300"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972FDE5D-EA20-4122-9C5B-BF18845B4546}" type="datetime1">
              <a:rPr lang="tr-TR" smtClean="0">
                <a:solidFill>
                  <a:prstClr val="black">
                    <a:tint val="75000"/>
                  </a:prstClr>
                </a:solidFill>
              </a:rPr>
              <a:t>14.08.2024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94D7B32-34C5-46C2-8F1D-CDBEC5A93F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0862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6_Başlık ve İçerik">
    <p:spTree>
      <p:nvGrpSpPr>
        <p:cNvPr id="1" name=""/>
        <p:cNvGrpSpPr/>
        <p:nvPr/>
      </p:nvGrpSpPr>
      <p:grpSpPr>
        <a:xfrm>
          <a:off x="0" y="0"/>
          <a:ext cx="0" cy="0"/>
          <a:chOff x="0" y="0"/>
          <a:chExt cx="0" cy="0"/>
        </a:xfrm>
      </p:grpSpPr>
      <p:pic>
        <p:nvPicPr>
          <p:cNvPr id="8" name="Resim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41333" y="6321406"/>
            <a:ext cx="895396" cy="536603"/>
          </a:xfrm>
          <a:prstGeom prst="rect">
            <a:avLst/>
          </a:prstGeom>
        </p:spPr>
      </p:pic>
      <p:sp>
        <p:nvSpPr>
          <p:cNvPr id="4" name="Date Placeholder 3"/>
          <p:cNvSpPr>
            <a:spLocks noGrp="1"/>
          </p:cNvSpPr>
          <p:nvPr>
            <p:ph type="dt" sz="half" idx="10"/>
          </p:nvPr>
        </p:nvSpPr>
        <p:spPr/>
        <p:txBody>
          <a:bodyPr/>
          <a:lstStyle/>
          <a:p>
            <a:fld id="{CDEA0835-005B-42A8-9625-01BC80761388}" type="datetime1">
              <a:rPr lang="tr-TR" smtClean="0">
                <a:solidFill>
                  <a:prstClr val="black">
                    <a:tint val="75000"/>
                  </a:prstClr>
                </a:solidFill>
              </a:rPr>
              <a:t>14.08.2024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pic>
        <p:nvPicPr>
          <p:cNvPr id="7" name="Resim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126348"/>
            <a:ext cx="530252" cy="895396"/>
          </a:xfrm>
          <a:prstGeom prst="rect">
            <a:avLst/>
          </a:prstGeom>
        </p:spPr>
      </p:pic>
      <p:cxnSp>
        <p:nvCxnSpPr>
          <p:cNvPr id="9" name="Düz Bağlayıcı 8"/>
          <p:cNvCxnSpPr/>
          <p:nvPr userDrawn="1"/>
        </p:nvCxnSpPr>
        <p:spPr>
          <a:xfrm>
            <a:off x="2" y="1021738"/>
            <a:ext cx="12192000" cy="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11023997" y="6492884"/>
            <a:ext cx="710804" cy="365125"/>
          </a:xfrm>
        </p:spPr>
        <p:txBody>
          <a:bodyPr/>
          <a:lstStyle>
            <a:lvl1pPr>
              <a:defRPr>
                <a:solidFill>
                  <a:schemeClr val="bg1"/>
                </a:solidFill>
              </a:defRPr>
            </a:lvl1pPr>
          </a:lstStyle>
          <a:p>
            <a:fld id="{494D7B32-34C5-46C2-8F1D-CDBEC5A93F4E}"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866071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7_Başlık ve İçerik">
    <p:spTree>
      <p:nvGrpSpPr>
        <p:cNvPr id="1" name=""/>
        <p:cNvGrpSpPr/>
        <p:nvPr/>
      </p:nvGrpSpPr>
      <p:grpSpPr>
        <a:xfrm>
          <a:off x="0" y="0"/>
          <a:ext cx="0" cy="0"/>
          <a:chOff x="0" y="0"/>
          <a:chExt cx="0" cy="0"/>
        </a:xfrm>
      </p:grpSpPr>
      <p:pic>
        <p:nvPicPr>
          <p:cNvPr id="8" name="Resim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41333" y="6321406"/>
            <a:ext cx="895396" cy="536603"/>
          </a:xfrm>
          <a:prstGeom prst="rect">
            <a:avLst/>
          </a:prstGeom>
        </p:spPr>
      </p:pic>
      <p:sp>
        <p:nvSpPr>
          <p:cNvPr id="4" name="Date Placeholder 3"/>
          <p:cNvSpPr>
            <a:spLocks noGrp="1"/>
          </p:cNvSpPr>
          <p:nvPr>
            <p:ph type="dt" sz="half" idx="10"/>
          </p:nvPr>
        </p:nvSpPr>
        <p:spPr/>
        <p:txBody>
          <a:bodyPr/>
          <a:lstStyle/>
          <a:p>
            <a:fld id="{162E3F11-B3F8-4853-AE4E-967C9848EFE6}" type="datetime1">
              <a:rPr lang="tr-TR" smtClean="0">
                <a:solidFill>
                  <a:prstClr val="black">
                    <a:tint val="75000"/>
                  </a:prstClr>
                </a:solidFill>
              </a:rPr>
              <a:t>14.08.2024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pic>
        <p:nvPicPr>
          <p:cNvPr id="7" name="Resim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126348"/>
            <a:ext cx="530252" cy="895396"/>
          </a:xfrm>
          <a:prstGeom prst="rect">
            <a:avLst/>
          </a:prstGeom>
        </p:spPr>
      </p:pic>
      <p:cxnSp>
        <p:nvCxnSpPr>
          <p:cNvPr id="9" name="Düz Bağlayıcı 8"/>
          <p:cNvCxnSpPr/>
          <p:nvPr userDrawn="1"/>
        </p:nvCxnSpPr>
        <p:spPr>
          <a:xfrm>
            <a:off x="2" y="1021738"/>
            <a:ext cx="12192000" cy="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11023997" y="6492884"/>
            <a:ext cx="710804" cy="365125"/>
          </a:xfrm>
        </p:spPr>
        <p:txBody>
          <a:bodyPr/>
          <a:lstStyle>
            <a:lvl1pPr>
              <a:defRPr>
                <a:solidFill>
                  <a:schemeClr val="bg1"/>
                </a:solidFill>
              </a:defRPr>
            </a:lvl1pPr>
          </a:lstStyle>
          <a:p>
            <a:fld id="{494D7B32-34C5-46C2-8F1D-CDBEC5A93F4E}"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58295097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2_Başlık ve İçerik">
    <p:spTree>
      <p:nvGrpSpPr>
        <p:cNvPr id="1" name=""/>
        <p:cNvGrpSpPr/>
        <p:nvPr/>
      </p:nvGrpSpPr>
      <p:grpSpPr>
        <a:xfrm>
          <a:off x="0" y="0"/>
          <a:ext cx="0" cy="0"/>
          <a:chOff x="0" y="0"/>
          <a:chExt cx="0" cy="0"/>
        </a:xfrm>
      </p:grpSpPr>
      <p:pic>
        <p:nvPicPr>
          <p:cNvPr id="8" name="Resim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41333" y="6321406"/>
            <a:ext cx="895396" cy="536603"/>
          </a:xfrm>
          <a:prstGeom prst="rect">
            <a:avLst/>
          </a:prstGeom>
        </p:spPr>
      </p:pic>
      <p:sp>
        <p:nvSpPr>
          <p:cNvPr id="4" name="Date Placeholder 3"/>
          <p:cNvSpPr>
            <a:spLocks noGrp="1"/>
          </p:cNvSpPr>
          <p:nvPr>
            <p:ph type="dt" sz="half" idx="10"/>
          </p:nvPr>
        </p:nvSpPr>
        <p:spPr/>
        <p:txBody>
          <a:bodyPr/>
          <a:lstStyle/>
          <a:p>
            <a:fld id="{C7421911-D966-4BA8-A837-E4F343B0FC5C}" type="datetime1">
              <a:rPr lang="tr-TR" smtClean="0">
                <a:solidFill>
                  <a:prstClr val="black">
                    <a:tint val="75000"/>
                  </a:prstClr>
                </a:solidFill>
              </a:rPr>
              <a:t>14.08.2024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pic>
        <p:nvPicPr>
          <p:cNvPr id="7" name="Resim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126348"/>
            <a:ext cx="530252" cy="895396"/>
          </a:xfrm>
          <a:prstGeom prst="rect">
            <a:avLst/>
          </a:prstGeom>
        </p:spPr>
      </p:pic>
      <p:cxnSp>
        <p:nvCxnSpPr>
          <p:cNvPr id="9" name="Düz Bağlayıcı 8"/>
          <p:cNvCxnSpPr/>
          <p:nvPr userDrawn="1"/>
        </p:nvCxnSpPr>
        <p:spPr>
          <a:xfrm>
            <a:off x="2" y="1021738"/>
            <a:ext cx="12192000" cy="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11023997" y="6492884"/>
            <a:ext cx="710804" cy="365125"/>
          </a:xfrm>
        </p:spPr>
        <p:txBody>
          <a:bodyPr/>
          <a:lstStyle>
            <a:lvl1pPr>
              <a:defRPr>
                <a:solidFill>
                  <a:schemeClr val="bg1"/>
                </a:solidFill>
              </a:defRPr>
            </a:lvl1pPr>
          </a:lstStyle>
          <a:p>
            <a:fld id="{494D7B32-34C5-46C2-8F1D-CDBEC5A93F4E}"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1625497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5" y="365129"/>
            <a:ext cx="10515599" cy="1325563"/>
          </a:xfrm>
          <a:prstGeom prst="rect">
            <a:avLst/>
          </a:prstGeom>
        </p:spPr>
        <p:txBody>
          <a:bodyPr vert="horz" lIns="91440" tIns="45720" rIns="91440" bIns="45720" rtlCol="0" anchor="ctr">
            <a:normAutofit/>
          </a:bodyPr>
          <a:lstStyle/>
          <a:p>
            <a:r>
              <a:rPr lang="tr-TR"/>
              <a:t>Asıl başlık stili için tıklatın</a:t>
            </a:r>
            <a:endParaRPr lang="en-US"/>
          </a:p>
        </p:txBody>
      </p:sp>
      <p:sp>
        <p:nvSpPr>
          <p:cNvPr id="3" name="Text Placeholder 2"/>
          <p:cNvSpPr>
            <a:spLocks noGrp="1"/>
          </p:cNvSpPr>
          <p:nvPr>
            <p:ph type="body" idx="1"/>
          </p:nvPr>
        </p:nvSpPr>
        <p:spPr>
          <a:xfrm>
            <a:off x="838205" y="1825625"/>
            <a:ext cx="10515599"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9"/>
            <a:ext cx="2743200" cy="365125"/>
          </a:xfrm>
          <a:prstGeom prst="rect">
            <a:avLst/>
          </a:prstGeom>
        </p:spPr>
        <p:txBody>
          <a:bodyPr vert="horz" lIns="91440" tIns="45720" rIns="91440" bIns="45720" rtlCol="0" anchor="ctr"/>
          <a:lstStyle>
            <a:lvl1pPr algn="l">
              <a:defRPr sz="1144">
                <a:solidFill>
                  <a:schemeClr val="tx1">
                    <a:tint val="75000"/>
                  </a:schemeClr>
                </a:solidFill>
              </a:defRPr>
            </a:lvl1pPr>
          </a:lstStyle>
          <a:p>
            <a:pPr defTabSz="887172"/>
            <a:fld id="{DAD352D7-8130-4859-B202-6E5D26D44CE5}" type="datetime1">
              <a:rPr lang="tr-TR" smtClean="0">
                <a:solidFill>
                  <a:prstClr val="black">
                    <a:tint val="75000"/>
                  </a:prstClr>
                </a:solidFill>
              </a:rPr>
              <a:t>14.08.2024</a:t>
            </a:fld>
            <a:endParaRPr lang="en-US">
              <a:solidFill>
                <a:prstClr val="black">
                  <a:tint val="75000"/>
                </a:prstClr>
              </a:solidFill>
            </a:endParaRPr>
          </a:p>
        </p:txBody>
      </p:sp>
      <p:sp>
        <p:nvSpPr>
          <p:cNvPr id="5" name="Footer Placeholder 4"/>
          <p:cNvSpPr>
            <a:spLocks noGrp="1"/>
          </p:cNvSpPr>
          <p:nvPr>
            <p:ph type="ftr" sz="quarter" idx="3"/>
          </p:nvPr>
        </p:nvSpPr>
        <p:spPr>
          <a:xfrm>
            <a:off x="4038602" y="6356359"/>
            <a:ext cx="4114800" cy="365125"/>
          </a:xfrm>
          <a:prstGeom prst="rect">
            <a:avLst/>
          </a:prstGeom>
        </p:spPr>
        <p:txBody>
          <a:bodyPr vert="horz" lIns="91440" tIns="45720" rIns="91440" bIns="45720" rtlCol="0" anchor="ctr"/>
          <a:lstStyle>
            <a:lvl1pPr algn="ctr">
              <a:defRPr sz="1144">
                <a:solidFill>
                  <a:schemeClr val="tx1">
                    <a:tint val="75000"/>
                  </a:schemeClr>
                </a:solidFill>
              </a:defRPr>
            </a:lvl1pPr>
          </a:lstStyle>
          <a:p>
            <a:pPr defTabSz="887172"/>
            <a:endParaRPr lang="en-US">
              <a:solidFill>
                <a:prstClr val="black">
                  <a:tint val="75000"/>
                </a:prstClr>
              </a:solidFill>
            </a:endParaRPr>
          </a:p>
        </p:txBody>
      </p:sp>
      <p:sp>
        <p:nvSpPr>
          <p:cNvPr id="6" name="Slide Number Placeholder 5"/>
          <p:cNvSpPr>
            <a:spLocks noGrp="1"/>
          </p:cNvSpPr>
          <p:nvPr>
            <p:ph type="sldNum" sz="quarter" idx="4"/>
          </p:nvPr>
        </p:nvSpPr>
        <p:spPr>
          <a:xfrm>
            <a:off x="9448802" y="6492884"/>
            <a:ext cx="2743200" cy="365125"/>
          </a:xfrm>
          <a:prstGeom prst="rect">
            <a:avLst/>
          </a:prstGeom>
        </p:spPr>
        <p:txBody>
          <a:bodyPr vert="horz" lIns="91440" tIns="45720" rIns="91440" bIns="45720" rtlCol="0" anchor="ctr"/>
          <a:lstStyle>
            <a:lvl1pPr algn="r">
              <a:defRPr sz="1144">
                <a:solidFill>
                  <a:schemeClr val="tx1">
                    <a:tint val="75000"/>
                  </a:schemeClr>
                </a:solidFill>
              </a:defRPr>
            </a:lvl1pPr>
          </a:lstStyle>
          <a:p>
            <a:pPr defTabSz="887172"/>
            <a:fld id="{494D7B32-34C5-46C2-8F1D-CDBEC5A93F4E}" type="slidenum">
              <a:rPr lang="en-US" smtClean="0">
                <a:solidFill>
                  <a:prstClr val="black">
                    <a:tint val="75000"/>
                  </a:prstClr>
                </a:solidFill>
              </a:rPr>
              <a:pPr defTabSz="887172"/>
              <a:t>‹#›</a:t>
            </a:fld>
            <a:endParaRPr lang="en-US">
              <a:solidFill>
                <a:prstClr val="black">
                  <a:tint val="75000"/>
                </a:prstClr>
              </a:solidFill>
            </a:endParaRPr>
          </a:p>
        </p:txBody>
      </p:sp>
    </p:spTree>
    <p:extLst>
      <p:ext uri="{BB962C8B-B14F-4D97-AF65-F5344CB8AC3E}">
        <p14:creationId xmlns:p14="http://schemas.microsoft.com/office/powerpoint/2010/main" val="1509491666"/>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 id="2147483891" r:id="rId12"/>
    <p:sldLayoutId id="2147483892" r:id="rId13"/>
    <p:sldLayoutId id="2147483893" r:id="rId14"/>
    <p:sldLayoutId id="2147483894" r:id="rId15"/>
    <p:sldLayoutId id="2147483895" r:id="rId16"/>
    <p:sldLayoutId id="2147483896" r:id="rId17"/>
  </p:sldLayoutIdLst>
  <p:timing>
    <p:tnLst>
      <p:par>
        <p:cTn id="1" dur="indefinite" restart="never" nodeType="tmRoot"/>
      </p:par>
    </p:tnLst>
  </p:timing>
  <p:hf hdr="0" ftr="0" dt="0"/>
  <p:txStyles>
    <p:titleStyle>
      <a:lvl1pPr algn="l" defTabSz="872090" rtl="0" eaLnBrk="1" latinLnBrk="0" hangingPunct="1">
        <a:lnSpc>
          <a:spcPct val="90000"/>
        </a:lnSpc>
        <a:spcBef>
          <a:spcPct val="0"/>
        </a:spcBef>
        <a:buNone/>
        <a:defRPr sz="4195" kern="1200">
          <a:solidFill>
            <a:schemeClr val="tx1"/>
          </a:solidFill>
          <a:latin typeface="+mj-lt"/>
          <a:ea typeface="+mj-ea"/>
          <a:cs typeface="+mj-cs"/>
        </a:defRPr>
      </a:lvl1pPr>
    </p:titleStyle>
    <p:bodyStyle>
      <a:lvl1pPr marL="218023" indent="-218023" algn="l" defTabSz="872090" rtl="0" eaLnBrk="1" latinLnBrk="0" hangingPunct="1">
        <a:lnSpc>
          <a:spcPct val="90000"/>
        </a:lnSpc>
        <a:spcBef>
          <a:spcPts val="954"/>
        </a:spcBef>
        <a:buFont typeface="Arial" panose="020B0604020202020204" pitchFamily="34" charset="0"/>
        <a:buChar char="•"/>
        <a:defRPr sz="2670" kern="1200">
          <a:solidFill>
            <a:schemeClr val="tx1"/>
          </a:solidFill>
          <a:latin typeface="+mn-lt"/>
          <a:ea typeface="+mn-ea"/>
          <a:cs typeface="+mn-cs"/>
        </a:defRPr>
      </a:lvl1pPr>
      <a:lvl2pPr marL="654067" indent="-218023" algn="l" defTabSz="872090" rtl="0" eaLnBrk="1" latinLnBrk="0" hangingPunct="1">
        <a:lnSpc>
          <a:spcPct val="90000"/>
        </a:lnSpc>
        <a:spcBef>
          <a:spcPts val="477"/>
        </a:spcBef>
        <a:buFont typeface="Arial" panose="020B0604020202020204" pitchFamily="34" charset="0"/>
        <a:buChar char="•"/>
        <a:defRPr sz="2288" kern="1200">
          <a:solidFill>
            <a:schemeClr val="tx1"/>
          </a:solidFill>
          <a:latin typeface="+mn-lt"/>
          <a:ea typeface="+mn-ea"/>
          <a:cs typeface="+mn-cs"/>
        </a:defRPr>
      </a:lvl2pPr>
      <a:lvl3pPr marL="1090112" indent="-218023" algn="l" defTabSz="872090" rtl="0" eaLnBrk="1" latinLnBrk="0" hangingPunct="1">
        <a:lnSpc>
          <a:spcPct val="90000"/>
        </a:lnSpc>
        <a:spcBef>
          <a:spcPts val="477"/>
        </a:spcBef>
        <a:buFont typeface="Arial" panose="020B0604020202020204" pitchFamily="34" charset="0"/>
        <a:buChar char="•"/>
        <a:defRPr sz="1907" kern="1200">
          <a:solidFill>
            <a:schemeClr val="tx1"/>
          </a:solidFill>
          <a:latin typeface="+mn-lt"/>
          <a:ea typeface="+mn-ea"/>
          <a:cs typeface="+mn-cs"/>
        </a:defRPr>
      </a:lvl3pPr>
      <a:lvl4pPr marL="1526156" indent="-218023" algn="l" defTabSz="872090" rtl="0" eaLnBrk="1" latinLnBrk="0" hangingPunct="1">
        <a:lnSpc>
          <a:spcPct val="90000"/>
        </a:lnSpc>
        <a:spcBef>
          <a:spcPts val="477"/>
        </a:spcBef>
        <a:buFont typeface="Arial" panose="020B0604020202020204" pitchFamily="34" charset="0"/>
        <a:buChar char="•"/>
        <a:defRPr sz="1717" kern="1200">
          <a:solidFill>
            <a:schemeClr val="tx1"/>
          </a:solidFill>
          <a:latin typeface="+mn-lt"/>
          <a:ea typeface="+mn-ea"/>
          <a:cs typeface="+mn-cs"/>
        </a:defRPr>
      </a:lvl4pPr>
      <a:lvl5pPr marL="1962202" indent="-218023" algn="l" defTabSz="872090" rtl="0" eaLnBrk="1" latinLnBrk="0" hangingPunct="1">
        <a:lnSpc>
          <a:spcPct val="90000"/>
        </a:lnSpc>
        <a:spcBef>
          <a:spcPts val="477"/>
        </a:spcBef>
        <a:buFont typeface="Arial" panose="020B0604020202020204" pitchFamily="34" charset="0"/>
        <a:buChar char="•"/>
        <a:defRPr sz="1717" kern="1200">
          <a:solidFill>
            <a:schemeClr val="tx1"/>
          </a:solidFill>
          <a:latin typeface="+mn-lt"/>
          <a:ea typeface="+mn-ea"/>
          <a:cs typeface="+mn-cs"/>
        </a:defRPr>
      </a:lvl5pPr>
      <a:lvl6pPr marL="2398248" indent="-218023" algn="l" defTabSz="872090" rtl="0" eaLnBrk="1" latinLnBrk="0" hangingPunct="1">
        <a:lnSpc>
          <a:spcPct val="90000"/>
        </a:lnSpc>
        <a:spcBef>
          <a:spcPts val="477"/>
        </a:spcBef>
        <a:buFont typeface="Arial" panose="020B0604020202020204" pitchFamily="34" charset="0"/>
        <a:buChar char="•"/>
        <a:defRPr sz="1717" kern="1200">
          <a:solidFill>
            <a:schemeClr val="tx1"/>
          </a:solidFill>
          <a:latin typeface="+mn-lt"/>
          <a:ea typeface="+mn-ea"/>
          <a:cs typeface="+mn-cs"/>
        </a:defRPr>
      </a:lvl6pPr>
      <a:lvl7pPr marL="2834293" indent="-218023" algn="l" defTabSz="872090" rtl="0" eaLnBrk="1" latinLnBrk="0" hangingPunct="1">
        <a:lnSpc>
          <a:spcPct val="90000"/>
        </a:lnSpc>
        <a:spcBef>
          <a:spcPts val="477"/>
        </a:spcBef>
        <a:buFont typeface="Arial" panose="020B0604020202020204" pitchFamily="34" charset="0"/>
        <a:buChar char="•"/>
        <a:defRPr sz="1717" kern="1200">
          <a:solidFill>
            <a:schemeClr val="tx1"/>
          </a:solidFill>
          <a:latin typeface="+mn-lt"/>
          <a:ea typeface="+mn-ea"/>
          <a:cs typeface="+mn-cs"/>
        </a:defRPr>
      </a:lvl7pPr>
      <a:lvl8pPr marL="3270335" indent="-218023" algn="l" defTabSz="872090" rtl="0" eaLnBrk="1" latinLnBrk="0" hangingPunct="1">
        <a:lnSpc>
          <a:spcPct val="90000"/>
        </a:lnSpc>
        <a:spcBef>
          <a:spcPts val="477"/>
        </a:spcBef>
        <a:buFont typeface="Arial" panose="020B0604020202020204" pitchFamily="34" charset="0"/>
        <a:buChar char="•"/>
        <a:defRPr sz="1717" kern="1200">
          <a:solidFill>
            <a:schemeClr val="tx1"/>
          </a:solidFill>
          <a:latin typeface="+mn-lt"/>
          <a:ea typeface="+mn-ea"/>
          <a:cs typeface="+mn-cs"/>
        </a:defRPr>
      </a:lvl8pPr>
      <a:lvl9pPr marL="3706381" indent="-218023" algn="l" defTabSz="872090" rtl="0" eaLnBrk="1" latinLnBrk="0" hangingPunct="1">
        <a:lnSpc>
          <a:spcPct val="90000"/>
        </a:lnSpc>
        <a:spcBef>
          <a:spcPts val="477"/>
        </a:spcBef>
        <a:buFont typeface="Arial" panose="020B0604020202020204" pitchFamily="34" charset="0"/>
        <a:buChar char="•"/>
        <a:defRPr sz="1717" kern="1200">
          <a:solidFill>
            <a:schemeClr val="tx1"/>
          </a:solidFill>
          <a:latin typeface="+mn-lt"/>
          <a:ea typeface="+mn-ea"/>
          <a:cs typeface="+mn-cs"/>
        </a:defRPr>
      </a:lvl9pPr>
    </p:bodyStyle>
    <p:otherStyle>
      <a:defPPr>
        <a:defRPr lang="en-US"/>
      </a:defPPr>
      <a:lvl1pPr marL="0" algn="l" defTabSz="872090" rtl="0" eaLnBrk="1" latinLnBrk="0" hangingPunct="1">
        <a:defRPr sz="1717" kern="1200">
          <a:solidFill>
            <a:schemeClr val="tx1"/>
          </a:solidFill>
          <a:latin typeface="+mn-lt"/>
          <a:ea typeface="+mn-ea"/>
          <a:cs typeface="+mn-cs"/>
        </a:defRPr>
      </a:lvl1pPr>
      <a:lvl2pPr marL="436045" algn="l" defTabSz="872090" rtl="0" eaLnBrk="1" latinLnBrk="0" hangingPunct="1">
        <a:defRPr sz="1717" kern="1200">
          <a:solidFill>
            <a:schemeClr val="tx1"/>
          </a:solidFill>
          <a:latin typeface="+mn-lt"/>
          <a:ea typeface="+mn-ea"/>
          <a:cs typeface="+mn-cs"/>
        </a:defRPr>
      </a:lvl2pPr>
      <a:lvl3pPr marL="872090" algn="l" defTabSz="872090" rtl="0" eaLnBrk="1" latinLnBrk="0" hangingPunct="1">
        <a:defRPr sz="1717" kern="1200">
          <a:solidFill>
            <a:schemeClr val="tx1"/>
          </a:solidFill>
          <a:latin typeface="+mn-lt"/>
          <a:ea typeface="+mn-ea"/>
          <a:cs typeface="+mn-cs"/>
        </a:defRPr>
      </a:lvl3pPr>
      <a:lvl4pPr marL="1308135" algn="l" defTabSz="872090" rtl="0" eaLnBrk="1" latinLnBrk="0" hangingPunct="1">
        <a:defRPr sz="1717" kern="1200">
          <a:solidFill>
            <a:schemeClr val="tx1"/>
          </a:solidFill>
          <a:latin typeface="+mn-lt"/>
          <a:ea typeface="+mn-ea"/>
          <a:cs typeface="+mn-cs"/>
        </a:defRPr>
      </a:lvl4pPr>
      <a:lvl5pPr marL="1744179" algn="l" defTabSz="872090" rtl="0" eaLnBrk="1" latinLnBrk="0" hangingPunct="1">
        <a:defRPr sz="1717" kern="1200">
          <a:solidFill>
            <a:schemeClr val="tx1"/>
          </a:solidFill>
          <a:latin typeface="+mn-lt"/>
          <a:ea typeface="+mn-ea"/>
          <a:cs typeface="+mn-cs"/>
        </a:defRPr>
      </a:lvl5pPr>
      <a:lvl6pPr marL="2180224" algn="l" defTabSz="872090" rtl="0" eaLnBrk="1" latinLnBrk="0" hangingPunct="1">
        <a:defRPr sz="1717" kern="1200">
          <a:solidFill>
            <a:schemeClr val="tx1"/>
          </a:solidFill>
          <a:latin typeface="+mn-lt"/>
          <a:ea typeface="+mn-ea"/>
          <a:cs typeface="+mn-cs"/>
        </a:defRPr>
      </a:lvl6pPr>
      <a:lvl7pPr marL="2616269" algn="l" defTabSz="872090" rtl="0" eaLnBrk="1" latinLnBrk="0" hangingPunct="1">
        <a:defRPr sz="1717" kern="1200">
          <a:solidFill>
            <a:schemeClr val="tx1"/>
          </a:solidFill>
          <a:latin typeface="+mn-lt"/>
          <a:ea typeface="+mn-ea"/>
          <a:cs typeface="+mn-cs"/>
        </a:defRPr>
      </a:lvl7pPr>
      <a:lvl8pPr marL="3052313" algn="l" defTabSz="872090" rtl="0" eaLnBrk="1" latinLnBrk="0" hangingPunct="1">
        <a:defRPr sz="1717" kern="1200">
          <a:solidFill>
            <a:schemeClr val="tx1"/>
          </a:solidFill>
          <a:latin typeface="+mn-lt"/>
          <a:ea typeface="+mn-ea"/>
          <a:cs typeface="+mn-cs"/>
        </a:defRPr>
      </a:lvl8pPr>
      <a:lvl9pPr marL="3488358" algn="l" defTabSz="872090" rtl="0" eaLnBrk="1" latinLnBrk="0" hangingPunct="1">
        <a:defRPr sz="171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494D7B32-34C5-46C2-8F1D-CDBEC5A93F4E}" type="slidenum">
              <a:rPr lang="en-US" smtClean="0"/>
              <a:pPr/>
              <a:t>1</a:t>
            </a:fld>
            <a:endParaRPr lang="en-US"/>
          </a:p>
        </p:txBody>
      </p:sp>
      <p:sp>
        <p:nvSpPr>
          <p:cNvPr id="3" name="Dikdörtgen 2"/>
          <p:cNvSpPr/>
          <p:nvPr/>
        </p:nvSpPr>
        <p:spPr>
          <a:xfrm>
            <a:off x="2284908" y="2258213"/>
            <a:ext cx="7855999" cy="1446550"/>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4400" b="1" dirty="0" smtClean="0">
                <a:ln w="0">
                  <a:noFill/>
                </a:ln>
                <a:solidFill>
                  <a:srgbClr val="C00000"/>
                </a:solidFill>
                <a:effectLst>
                  <a:outerShdw blurRad="38100" dist="19050" dir="2700000" algn="tl" rotWithShape="0">
                    <a:prstClr val="black">
                      <a:alpha val="40000"/>
                    </a:prstClr>
                  </a:outerShdw>
                </a:effectLst>
                <a:cs typeface="Times New Roman" panose="02020603050405020304" pitchFamily="18" charset="0"/>
              </a:rPr>
              <a:t>7524 sayılı Kanun ile Yapılan</a:t>
            </a:r>
          </a:p>
          <a:p>
            <a:pPr algn="ctr"/>
            <a:r>
              <a:rPr lang="tr-TR" sz="4400" b="1" dirty="0" smtClean="0">
                <a:ln w="0">
                  <a:noFill/>
                </a:ln>
                <a:solidFill>
                  <a:srgbClr val="C00000"/>
                </a:solidFill>
                <a:effectLst>
                  <a:outerShdw blurRad="38100" dist="19050" dir="2700000" algn="tl" rotWithShape="0">
                    <a:prstClr val="black">
                      <a:alpha val="40000"/>
                    </a:prstClr>
                  </a:outerShdw>
                </a:effectLst>
                <a:cs typeface="Times New Roman" panose="02020603050405020304" pitchFamily="18" charset="0"/>
              </a:rPr>
              <a:t>Vergi Düzenlemeleri</a:t>
            </a:r>
            <a:endParaRPr lang="tr-TR" sz="4000" b="1" dirty="0" smtClean="0">
              <a:ln w="0">
                <a:noFill/>
              </a:ln>
              <a:solidFill>
                <a:srgbClr val="C00000"/>
              </a:solidFill>
              <a:effectLst>
                <a:outerShdw blurRad="38100" dist="19050" dir="2700000" algn="tl" rotWithShape="0">
                  <a:prstClr val="black">
                    <a:alpha val="40000"/>
                  </a:prstClr>
                </a:outerShdw>
              </a:effectLst>
              <a:cs typeface="Times New Roman" panose="02020603050405020304" pitchFamily="18" charset="0"/>
            </a:endParaRPr>
          </a:p>
        </p:txBody>
      </p:sp>
      <p:sp>
        <p:nvSpPr>
          <p:cNvPr id="4" name="Metin kutusu 3"/>
          <p:cNvSpPr txBox="1"/>
          <p:nvPr/>
        </p:nvSpPr>
        <p:spPr>
          <a:xfrm>
            <a:off x="9974588" y="6004296"/>
            <a:ext cx="1691628" cy="369332"/>
          </a:xfrm>
          <a:prstGeom prst="rect">
            <a:avLst/>
          </a:prstGeom>
          <a:noFill/>
        </p:spPr>
        <p:txBody>
          <a:bodyPr wrap="square" rtlCol="0">
            <a:spAutoFit/>
          </a:bodyPr>
          <a:lstStyle/>
          <a:p>
            <a:r>
              <a:rPr lang="tr-TR" b="1" dirty="0" smtClean="0">
                <a:solidFill>
                  <a:srgbClr val="C00000"/>
                </a:solidFill>
                <a:ea typeface="Gadugi" panose="020B0502040204020203" pitchFamily="34" charset="0"/>
              </a:rPr>
              <a:t>                2024</a:t>
            </a:r>
            <a:endParaRPr lang="tr-TR" b="1" dirty="0">
              <a:solidFill>
                <a:srgbClr val="C00000"/>
              </a:solidFill>
              <a:ea typeface="Gadugi" panose="020B0502040204020203" pitchFamily="34" charset="0"/>
            </a:endParaRPr>
          </a:p>
        </p:txBody>
      </p:sp>
    </p:spTree>
    <p:extLst>
      <p:ext uri="{BB962C8B-B14F-4D97-AF65-F5344CB8AC3E}">
        <p14:creationId xmlns:p14="http://schemas.microsoft.com/office/powerpoint/2010/main" val="1333834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494D7B32-34C5-46C2-8F1D-CDBEC5A93F4E}" type="slidenum">
              <a:rPr lang="en-US" smtClean="0"/>
              <a:pPr/>
              <a:t>2</a:t>
            </a:fld>
            <a:endParaRPr lang="en-US" dirty="0"/>
          </a:p>
        </p:txBody>
      </p:sp>
      <p:sp>
        <p:nvSpPr>
          <p:cNvPr id="3" name="Metin kutusu 2"/>
          <p:cNvSpPr txBox="1"/>
          <p:nvPr/>
        </p:nvSpPr>
        <p:spPr>
          <a:xfrm>
            <a:off x="1664827" y="260380"/>
            <a:ext cx="8219768" cy="461665"/>
          </a:xfrm>
          <a:prstGeom prst="rect">
            <a:avLst/>
          </a:prstGeom>
          <a:noFill/>
        </p:spPr>
        <p:txBody>
          <a:bodyPr wrap="square" rtlCol="0">
            <a:spAutoFit/>
          </a:bodyPr>
          <a:lstStyle/>
          <a:p>
            <a:pPr algn="ctr"/>
            <a:r>
              <a:rPr lang="tr-TR" sz="2400" b="1" dirty="0" smtClean="0">
                <a:solidFill>
                  <a:srgbClr val="C00000"/>
                </a:solidFill>
                <a:latin typeface="Bahnschrift" panose="020B0502040204020203" pitchFamily="34" charset="0"/>
              </a:rPr>
              <a:t>VERGİ DÜZENLEMELERİNDE AMAÇ</a:t>
            </a:r>
            <a:endParaRPr lang="tr-TR" sz="2400" b="1" dirty="0">
              <a:solidFill>
                <a:srgbClr val="C00000"/>
              </a:solidFill>
              <a:latin typeface="Bahnschrift" panose="020B0502040204020203" pitchFamily="34" charset="0"/>
            </a:endParaRPr>
          </a:p>
        </p:txBody>
      </p:sp>
      <p:sp>
        <p:nvSpPr>
          <p:cNvPr id="4" name="Dikdörtgen 3"/>
          <p:cNvSpPr/>
          <p:nvPr/>
        </p:nvSpPr>
        <p:spPr>
          <a:xfrm>
            <a:off x="857234" y="840626"/>
            <a:ext cx="11334766" cy="5724644"/>
          </a:xfrm>
          <a:prstGeom prst="rect">
            <a:avLst/>
          </a:prstGeom>
        </p:spPr>
        <p:txBody>
          <a:bodyPr wrap="square">
            <a:spAutoFit/>
          </a:bodyPr>
          <a:lstStyle/>
          <a:p>
            <a:pPr algn="just">
              <a:spcAft>
                <a:spcPts val="600"/>
              </a:spcAft>
            </a:pPr>
            <a:r>
              <a:rPr lang="tr-TR" sz="2000" b="1" dirty="0" smtClean="0">
                <a:solidFill>
                  <a:srgbClr val="002060"/>
                </a:solidFill>
                <a:latin typeface="Bahnschrift" panose="020B0502040204020203" pitchFamily="34" charset="0"/>
              </a:rPr>
              <a:t>Kanun </a:t>
            </a:r>
            <a:r>
              <a:rPr lang="tr-TR" sz="2000" b="1" dirty="0">
                <a:solidFill>
                  <a:srgbClr val="002060"/>
                </a:solidFill>
                <a:latin typeface="Bahnschrift" panose="020B0502040204020203" pitchFamily="34" charset="0"/>
              </a:rPr>
              <a:t>ile</a:t>
            </a:r>
            <a:r>
              <a:rPr lang="tr-TR" sz="2000" b="1" dirty="0" smtClean="0">
                <a:solidFill>
                  <a:srgbClr val="002060"/>
                </a:solidFill>
                <a:latin typeface="Bahnschrift" panose="020B0502040204020203" pitchFamily="34" charset="0"/>
              </a:rPr>
              <a:t>;</a:t>
            </a:r>
          </a:p>
          <a:p>
            <a:pPr algn="just">
              <a:spcAft>
                <a:spcPts val="600"/>
              </a:spcAft>
            </a:pPr>
            <a:endParaRPr lang="tr-TR" sz="800" b="1" dirty="0">
              <a:solidFill>
                <a:srgbClr val="002060"/>
              </a:solidFill>
              <a:latin typeface="Bahnschrift" panose="020B0502040204020203" pitchFamily="34" charset="0"/>
            </a:endParaRPr>
          </a:p>
          <a:p>
            <a:pPr marL="342900" indent="-342900" algn="just">
              <a:spcAft>
                <a:spcPts val="600"/>
              </a:spcAft>
              <a:buFont typeface="Arial" panose="020B0604020202020204" pitchFamily="34" charset="0"/>
              <a:buChar char="•"/>
            </a:pPr>
            <a:r>
              <a:rPr lang="tr-TR" sz="2000" b="1" dirty="0">
                <a:solidFill>
                  <a:srgbClr val="002060"/>
                </a:solidFill>
                <a:latin typeface="Bahnschrift" panose="020B0502040204020203" pitchFamily="34" charset="0"/>
              </a:rPr>
              <a:t>Vergi adaletinin güçlendirilmesi ve doğrudan vergilerin payının artırılması, </a:t>
            </a:r>
          </a:p>
          <a:p>
            <a:pPr marL="342900" indent="-342900" algn="just">
              <a:spcAft>
                <a:spcPts val="600"/>
              </a:spcAft>
              <a:buFont typeface="Arial" panose="020B0604020202020204" pitchFamily="34" charset="0"/>
              <a:buChar char="•"/>
            </a:pPr>
            <a:r>
              <a:rPr lang="tr-TR" sz="2000" b="1" dirty="0" smtClean="0">
                <a:solidFill>
                  <a:srgbClr val="002060"/>
                </a:solidFill>
                <a:latin typeface="Bahnschrift" panose="020B0502040204020203" pitchFamily="34" charset="0"/>
              </a:rPr>
              <a:t>Vergilemede </a:t>
            </a:r>
            <a:r>
              <a:rPr lang="tr-TR" sz="2000" b="1" dirty="0">
                <a:solidFill>
                  <a:srgbClr val="002060"/>
                </a:solidFill>
                <a:latin typeface="Bahnschrift" panose="020B0502040204020203" pitchFamily="34" charset="0"/>
              </a:rPr>
              <a:t>güvenliğin sağlanması ve kayıt dışılıkla mücadele </a:t>
            </a:r>
          </a:p>
          <a:p>
            <a:pPr marL="342900" indent="-342900">
              <a:spcAft>
                <a:spcPts val="600"/>
              </a:spcAft>
              <a:buFont typeface="Arial" panose="020B0604020202020204" pitchFamily="34" charset="0"/>
              <a:buChar char="•"/>
            </a:pPr>
            <a:r>
              <a:rPr lang="tr-TR" sz="2000" b="1" dirty="0" smtClean="0">
                <a:solidFill>
                  <a:srgbClr val="002060"/>
                </a:solidFill>
                <a:latin typeface="Bahnschrift" panose="020B0502040204020203" pitchFamily="34" charset="0"/>
              </a:rPr>
              <a:t>Vergiye </a:t>
            </a:r>
            <a:r>
              <a:rPr lang="tr-TR" sz="2000" b="1" dirty="0">
                <a:solidFill>
                  <a:srgbClr val="002060"/>
                </a:solidFill>
                <a:latin typeface="Bahnschrift" panose="020B0502040204020203" pitchFamily="34" charset="0"/>
              </a:rPr>
              <a:t>uyumun artırılması</a:t>
            </a:r>
          </a:p>
          <a:p>
            <a:pPr marL="342900" indent="-342900">
              <a:spcAft>
                <a:spcPts val="600"/>
              </a:spcAft>
              <a:buFont typeface="Arial" panose="020B0604020202020204" pitchFamily="34" charset="0"/>
              <a:buChar char="•"/>
            </a:pPr>
            <a:r>
              <a:rPr lang="tr-TR" sz="2000" b="1" dirty="0">
                <a:solidFill>
                  <a:srgbClr val="002060"/>
                </a:solidFill>
                <a:latin typeface="Bahnschrift" panose="020B0502040204020203" pitchFamily="34" charset="0"/>
              </a:rPr>
              <a:t>Bazı istisnaların kaldırılması veya uygulanma şeklinin değiştirilmesi</a:t>
            </a:r>
          </a:p>
          <a:p>
            <a:pPr marL="342900" indent="-342900">
              <a:spcAft>
                <a:spcPts val="600"/>
              </a:spcAft>
              <a:buFont typeface="Arial" panose="020B0604020202020204" pitchFamily="34" charset="0"/>
              <a:buChar char="•"/>
            </a:pPr>
            <a:r>
              <a:rPr lang="tr-TR" sz="2000" b="1" dirty="0">
                <a:solidFill>
                  <a:srgbClr val="002060"/>
                </a:solidFill>
                <a:latin typeface="Bahnschrift" panose="020B0502040204020203" pitchFamily="34" charset="0"/>
              </a:rPr>
              <a:t>Cezaların etkinliğinin artırılması</a:t>
            </a:r>
          </a:p>
          <a:p>
            <a:pPr marL="342900" indent="-342900">
              <a:spcAft>
                <a:spcPts val="600"/>
              </a:spcAft>
              <a:buFont typeface="Arial" panose="020B0604020202020204" pitchFamily="34" charset="0"/>
              <a:buChar char="•"/>
            </a:pPr>
            <a:r>
              <a:rPr lang="tr-TR" sz="2000" b="1" dirty="0">
                <a:solidFill>
                  <a:srgbClr val="002060"/>
                </a:solidFill>
                <a:latin typeface="Bahnschrift" panose="020B0502040204020203" pitchFamily="34" charset="0"/>
              </a:rPr>
              <a:t>Devreden KDV’nin azaltılması</a:t>
            </a:r>
          </a:p>
          <a:p>
            <a:pPr marL="342900" indent="-342900">
              <a:spcAft>
                <a:spcPts val="600"/>
              </a:spcAft>
              <a:buFont typeface="Arial" panose="020B0604020202020204" pitchFamily="34" charset="0"/>
              <a:buChar char="•"/>
            </a:pPr>
            <a:r>
              <a:rPr lang="tr-TR" sz="2000" b="1" dirty="0">
                <a:solidFill>
                  <a:srgbClr val="002060"/>
                </a:solidFill>
                <a:latin typeface="Bahnschrift" panose="020B0502040204020203" pitchFamily="34" charset="0"/>
              </a:rPr>
              <a:t>İthalatın azaltılmasına katkı sağlanması, ithalat ve yurt içinde vergilendirmenin uyumlaştırılması</a:t>
            </a:r>
          </a:p>
          <a:p>
            <a:pPr marL="342900" indent="-342900">
              <a:spcAft>
                <a:spcPts val="600"/>
              </a:spcAft>
              <a:buFont typeface="Arial" panose="020B0604020202020204" pitchFamily="34" charset="0"/>
              <a:buChar char="•"/>
            </a:pPr>
            <a:r>
              <a:rPr lang="tr-TR" sz="2000" b="1" dirty="0">
                <a:solidFill>
                  <a:srgbClr val="002060"/>
                </a:solidFill>
                <a:latin typeface="Bahnschrift" panose="020B0502040204020203" pitchFamily="34" charset="0"/>
              </a:rPr>
              <a:t>Tahsilat etkinliğinin artırılması</a:t>
            </a:r>
          </a:p>
          <a:p>
            <a:pPr>
              <a:spcAft>
                <a:spcPts val="600"/>
              </a:spcAft>
            </a:pPr>
            <a:endParaRPr lang="tr-TR" sz="800" b="1" dirty="0" smtClean="0">
              <a:solidFill>
                <a:srgbClr val="002060"/>
              </a:solidFill>
              <a:latin typeface="Bahnschrift" panose="020B0502040204020203" pitchFamily="34" charset="0"/>
            </a:endParaRPr>
          </a:p>
          <a:p>
            <a:pPr>
              <a:spcAft>
                <a:spcPts val="600"/>
              </a:spcAft>
            </a:pPr>
            <a:r>
              <a:rPr lang="tr-TR" sz="2000" b="1" dirty="0" smtClean="0">
                <a:solidFill>
                  <a:srgbClr val="002060"/>
                </a:solidFill>
                <a:latin typeface="Bahnschrift" panose="020B0502040204020203" pitchFamily="34" charset="0"/>
              </a:rPr>
              <a:t>amaçlarıyla </a:t>
            </a:r>
            <a:r>
              <a:rPr lang="tr-TR" sz="2000" b="1" dirty="0">
                <a:solidFill>
                  <a:srgbClr val="002060"/>
                </a:solidFill>
                <a:latin typeface="Bahnschrift" panose="020B0502040204020203" pitchFamily="34" charset="0"/>
              </a:rPr>
              <a:t>vergi mevzuatı ile ilgili </a:t>
            </a:r>
            <a:r>
              <a:rPr lang="tr-TR" sz="2000" b="1" dirty="0">
                <a:solidFill>
                  <a:srgbClr val="C00000"/>
                </a:solidFill>
                <a:latin typeface="Bahnschrift" panose="020B0502040204020203" pitchFamily="34" charset="0"/>
              </a:rPr>
              <a:t>8</a:t>
            </a:r>
            <a:r>
              <a:rPr lang="tr-TR" sz="2000" b="1" dirty="0" smtClean="0">
                <a:solidFill>
                  <a:srgbClr val="C00000"/>
                </a:solidFill>
                <a:latin typeface="Bahnschrift" panose="020B0502040204020203" pitchFamily="34" charset="0"/>
              </a:rPr>
              <a:t> </a:t>
            </a:r>
            <a:r>
              <a:rPr lang="tr-TR" sz="2000" b="1" dirty="0">
                <a:solidFill>
                  <a:srgbClr val="C00000"/>
                </a:solidFill>
                <a:latin typeface="Bahnschrift" panose="020B0502040204020203" pitchFamily="34" charset="0"/>
              </a:rPr>
              <a:t>ayrı </a:t>
            </a:r>
            <a:r>
              <a:rPr lang="tr-TR" sz="2000" b="1" dirty="0" smtClean="0">
                <a:solidFill>
                  <a:srgbClr val="C00000"/>
                </a:solidFill>
                <a:latin typeface="Bahnschrift" panose="020B0502040204020203" pitchFamily="34" charset="0"/>
              </a:rPr>
              <a:t>Kanunda</a:t>
            </a:r>
            <a:r>
              <a:rPr lang="tr-TR" sz="2000" b="1" dirty="0" smtClean="0">
                <a:solidFill>
                  <a:srgbClr val="002060"/>
                </a:solidFill>
                <a:latin typeface="Bahnschrift" panose="020B0502040204020203" pitchFamily="34" charset="0"/>
              </a:rPr>
              <a:t> düzenleme yapılmıştır.</a:t>
            </a:r>
          </a:p>
          <a:p>
            <a:pPr>
              <a:spcAft>
                <a:spcPts val="600"/>
              </a:spcAft>
            </a:pPr>
            <a:endParaRPr lang="tr-TR" sz="2000" b="1" dirty="0">
              <a:solidFill>
                <a:srgbClr val="002060"/>
              </a:solidFill>
              <a:latin typeface="Bahnschrift" panose="020B0502040204020203" pitchFamily="34" charset="0"/>
            </a:endParaRPr>
          </a:p>
          <a:p>
            <a:pPr>
              <a:spcAft>
                <a:spcPts val="600"/>
              </a:spcAft>
            </a:pPr>
            <a:endParaRPr lang="tr-TR" sz="2000" b="1" dirty="0" smtClean="0">
              <a:solidFill>
                <a:srgbClr val="002060"/>
              </a:solidFill>
              <a:latin typeface="Bahnschrift" panose="020B0502040204020203" pitchFamily="34" charset="0"/>
            </a:endParaRPr>
          </a:p>
          <a:p>
            <a:pPr>
              <a:spcAft>
                <a:spcPts val="600"/>
              </a:spcAft>
            </a:pPr>
            <a:endParaRPr lang="tr-TR" sz="2000" b="1" dirty="0">
              <a:solidFill>
                <a:srgbClr val="002060"/>
              </a:solidFill>
              <a:latin typeface="Bahnschrift" panose="020B0502040204020203" pitchFamily="34" charset="0"/>
            </a:endParaRPr>
          </a:p>
        </p:txBody>
      </p:sp>
    </p:spTree>
    <p:extLst>
      <p:ext uri="{BB962C8B-B14F-4D97-AF65-F5344CB8AC3E}">
        <p14:creationId xmlns:p14="http://schemas.microsoft.com/office/powerpoint/2010/main" val="28611698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494D7B32-34C5-46C2-8F1D-CDBEC5A93F4E}" type="slidenum">
              <a:rPr lang="en-US" smtClean="0"/>
              <a:pPr/>
              <a:t>3</a:t>
            </a:fld>
            <a:endParaRPr lang="en-US"/>
          </a:p>
        </p:txBody>
      </p:sp>
      <p:sp>
        <p:nvSpPr>
          <p:cNvPr id="3" name="Dikdörtgen 2"/>
          <p:cNvSpPr/>
          <p:nvPr/>
        </p:nvSpPr>
        <p:spPr>
          <a:xfrm>
            <a:off x="2312413" y="2282010"/>
            <a:ext cx="7855999" cy="1323439"/>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4000" b="1" dirty="0" smtClean="0">
                <a:ln w="0">
                  <a:noFill/>
                </a:ln>
                <a:solidFill>
                  <a:srgbClr val="C00000"/>
                </a:solidFill>
                <a:effectLst>
                  <a:outerShdw blurRad="38100" dist="19050" dir="2700000" algn="tl" rotWithShape="0">
                    <a:prstClr val="black">
                      <a:alpha val="40000"/>
                    </a:prstClr>
                  </a:outerShdw>
                </a:effectLst>
                <a:cs typeface="Times New Roman" panose="02020603050405020304" pitchFamily="18" charset="0"/>
              </a:rPr>
              <a:t>Gelir ve Kurumlar Vergisi Düzenlemeleri</a:t>
            </a:r>
            <a:endParaRPr lang="tr-TR" sz="3600" b="1" dirty="0" smtClean="0">
              <a:ln w="0">
                <a:noFill/>
              </a:ln>
              <a:solidFill>
                <a:srgbClr val="C00000"/>
              </a:solidFill>
              <a:effectLst>
                <a:outerShdw blurRad="38100" dist="19050" dir="2700000" algn="tl" rotWithShape="0">
                  <a:prstClr val="black">
                    <a:alpha val="40000"/>
                  </a:prstClr>
                </a:outerShdw>
              </a:effectLst>
              <a:cs typeface="Times New Roman" panose="02020603050405020304" pitchFamily="18" charset="0"/>
            </a:endParaRPr>
          </a:p>
        </p:txBody>
      </p:sp>
    </p:spTree>
    <p:extLst>
      <p:ext uri="{BB962C8B-B14F-4D97-AF65-F5344CB8AC3E}">
        <p14:creationId xmlns:p14="http://schemas.microsoft.com/office/powerpoint/2010/main" val="35577768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127283" y="229323"/>
            <a:ext cx="5883342" cy="498598"/>
          </a:xfrm>
          <a:prstGeom prst="rect">
            <a:avLst/>
          </a:prstGeom>
        </p:spPr>
        <p:txBody>
          <a:bodyPr wrap="none">
            <a:spAutoFit/>
          </a:bodyPr>
          <a:lstStyle/>
          <a:p>
            <a:pPr lvl="0" algn="just">
              <a:lnSpc>
                <a:spcPct val="110000"/>
              </a:lnSpc>
            </a:pPr>
            <a:r>
              <a:rPr lang="tr-TR" sz="2400" b="1" dirty="0">
                <a:solidFill>
                  <a:srgbClr val="C00000"/>
                </a:solidFill>
                <a:latin typeface="Bahnschrift" panose="020B0502040204020203" pitchFamily="34" charset="0"/>
                <a:ea typeface="Calibri" panose="020F0502020204030204" pitchFamily="34" charset="0"/>
                <a:cs typeface="Calibri" panose="020F0502020204030204" pitchFamily="34" charset="0"/>
              </a:rPr>
              <a:t>Yerel ve Küresel Asgari Kurumlar </a:t>
            </a:r>
            <a:r>
              <a:rPr lang="tr-TR" sz="24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Vergisi</a:t>
            </a:r>
          </a:p>
        </p:txBody>
      </p:sp>
      <p:sp>
        <p:nvSpPr>
          <p:cNvPr id="3" name="Metin kutusu 2"/>
          <p:cNvSpPr txBox="1"/>
          <p:nvPr/>
        </p:nvSpPr>
        <p:spPr>
          <a:xfrm>
            <a:off x="594945" y="877506"/>
            <a:ext cx="10800440" cy="5632311"/>
          </a:xfrm>
          <a:prstGeom prst="rect">
            <a:avLst/>
          </a:prstGeom>
          <a:noFill/>
        </p:spPr>
        <p:txBody>
          <a:bodyPr wrap="square" rtlCol="0">
            <a:spAutoFit/>
          </a:bodyPr>
          <a:lstStyle/>
          <a:p>
            <a:pPr marL="171450" indent="-171450" algn="just">
              <a:buFont typeface="Arial" panose="020B0604020202020204" pitchFamily="34" charset="0"/>
              <a:buChar char="•"/>
            </a:pPr>
            <a:r>
              <a:rPr lang="tr-TR" sz="2000" b="1" dirty="0">
                <a:solidFill>
                  <a:srgbClr val="002060"/>
                </a:solidFill>
                <a:latin typeface="Bahnschrift" panose="020B0502040204020203" pitchFamily="34" charset="0"/>
              </a:rPr>
              <a:t>Uluslararası model kurallarıyla uyumlu olarak Kurumlar Vergisi Kanununa «Yerel ve Küresel Asgari Kurumlar Vergisi» başlıklı bölüm </a:t>
            </a:r>
            <a:r>
              <a:rPr lang="tr-TR" sz="2000" b="1" dirty="0" smtClean="0">
                <a:solidFill>
                  <a:srgbClr val="002060"/>
                </a:solidFill>
                <a:latin typeface="Bahnschrift" panose="020B0502040204020203" pitchFamily="34" charset="0"/>
              </a:rPr>
              <a:t>eklenerek düzenleme </a:t>
            </a:r>
            <a:r>
              <a:rPr lang="tr-TR" sz="2000" b="1" dirty="0">
                <a:solidFill>
                  <a:srgbClr val="002060"/>
                </a:solidFill>
                <a:latin typeface="Bahnschrift" panose="020B0502040204020203" pitchFamily="34" charset="0"/>
              </a:rPr>
              <a:t>yapılmıştır</a:t>
            </a:r>
            <a:r>
              <a:rPr lang="tr-TR" sz="2000" b="1" dirty="0" smtClean="0">
                <a:solidFill>
                  <a:srgbClr val="002060"/>
                </a:solidFill>
                <a:latin typeface="Bahnschrift" panose="020B0502040204020203" pitchFamily="34" charset="0"/>
              </a:rPr>
              <a:t>.</a:t>
            </a:r>
          </a:p>
          <a:p>
            <a:pPr marL="171450" indent="-171450" algn="just">
              <a:buFont typeface="Arial" panose="020B0604020202020204" pitchFamily="34" charset="0"/>
              <a:buChar char="•"/>
            </a:pPr>
            <a:endParaRPr lang="tr-TR" sz="2000" b="1" dirty="0">
              <a:solidFill>
                <a:srgbClr val="002060"/>
              </a:solidFill>
              <a:latin typeface="Bahnschrift" panose="020B0502040204020203" pitchFamily="34" charset="0"/>
            </a:endParaRPr>
          </a:p>
          <a:p>
            <a:pPr marL="171450" indent="-171450" algn="just">
              <a:buFont typeface="Arial" panose="020B0604020202020204" pitchFamily="34" charset="0"/>
              <a:buChar char="•"/>
            </a:pPr>
            <a:r>
              <a:rPr lang="tr-TR" sz="2000" b="1" dirty="0">
                <a:solidFill>
                  <a:srgbClr val="002060"/>
                </a:solidFill>
                <a:latin typeface="Bahnschrift" panose="020B0502040204020203" pitchFamily="34" charset="0"/>
              </a:rPr>
              <a:t>Yerel ve Küresel Asgari Kurumlar </a:t>
            </a:r>
            <a:r>
              <a:rPr lang="tr-TR" sz="2000" b="1" dirty="0" smtClean="0">
                <a:solidFill>
                  <a:srgbClr val="002060"/>
                </a:solidFill>
                <a:latin typeface="Bahnschrift" panose="020B0502040204020203" pitchFamily="34" charset="0"/>
              </a:rPr>
              <a:t>Vergisi; yıllık konsolide hasılatı 750 milyon Avro eşiğini aşan çok uluslu işletme gruplarının </a:t>
            </a:r>
            <a:r>
              <a:rPr lang="tr-TR" sz="2000" b="1" dirty="0">
                <a:solidFill>
                  <a:srgbClr val="002060"/>
                </a:solidFill>
                <a:latin typeface="Bahnschrift" panose="020B0502040204020203" pitchFamily="34" charset="0"/>
              </a:rPr>
              <a:t>düşük vergileme yapılan ülkelerdeki şube, iştirak ve işyerlerinin asgari bir </a:t>
            </a:r>
            <a:r>
              <a:rPr lang="tr-TR" sz="2000" b="1" dirty="0" smtClean="0">
                <a:solidFill>
                  <a:srgbClr val="002060"/>
                </a:solidFill>
                <a:latin typeface="Bahnschrift" panose="020B0502040204020203" pitchFamily="34" charset="0"/>
              </a:rPr>
              <a:t>tamamlayıcı vergilemeye </a:t>
            </a:r>
            <a:r>
              <a:rPr lang="tr-TR" sz="2000" b="1" dirty="0">
                <a:solidFill>
                  <a:srgbClr val="002060"/>
                </a:solidFill>
                <a:latin typeface="Bahnschrift" panose="020B0502040204020203" pitchFamily="34" charset="0"/>
              </a:rPr>
              <a:t>tabi </a:t>
            </a:r>
            <a:r>
              <a:rPr lang="tr-TR" sz="2000" b="1" dirty="0" smtClean="0">
                <a:solidFill>
                  <a:srgbClr val="002060"/>
                </a:solidFill>
                <a:latin typeface="Bahnschrift" panose="020B0502040204020203" pitchFamily="34" charset="0"/>
              </a:rPr>
              <a:t>tutulmasıdır.</a:t>
            </a:r>
          </a:p>
          <a:p>
            <a:pPr marL="171450" indent="-171450" algn="just">
              <a:buFont typeface="Arial" panose="020B0604020202020204" pitchFamily="34" charset="0"/>
              <a:buChar char="•"/>
            </a:pPr>
            <a:endParaRPr lang="tr-TR" sz="2000" b="1" dirty="0">
              <a:solidFill>
                <a:srgbClr val="002060"/>
              </a:solidFill>
              <a:latin typeface="Bahnschrift" panose="020B0502040204020203" pitchFamily="34" charset="0"/>
            </a:endParaRPr>
          </a:p>
          <a:p>
            <a:pPr marL="171450" indent="-171450" algn="just">
              <a:buFont typeface="Arial" panose="020B0604020202020204" pitchFamily="34" charset="0"/>
              <a:buChar char="•"/>
            </a:pPr>
            <a:r>
              <a:rPr lang="tr-TR" sz="2000" b="1" dirty="0" smtClean="0">
                <a:solidFill>
                  <a:srgbClr val="002060"/>
                </a:solidFill>
                <a:latin typeface="Bahnschrift" panose="020B0502040204020203" pitchFamily="34" charset="0"/>
              </a:rPr>
              <a:t>Faaliyet </a:t>
            </a:r>
            <a:r>
              <a:rPr lang="tr-TR" sz="2000" b="1" dirty="0">
                <a:solidFill>
                  <a:srgbClr val="002060"/>
                </a:solidFill>
                <a:latin typeface="Bahnschrift" panose="020B0502040204020203" pitchFamily="34" charset="0"/>
              </a:rPr>
              <a:t>gösterilen her bir ülke bazında belirlenen efektif vergi oranı %15 oranının altında olduğunda, o ülkede doğan kârlara tamamlayıcı bir vergi </a:t>
            </a:r>
            <a:r>
              <a:rPr lang="tr-TR" sz="2000" b="1" dirty="0" smtClean="0">
                <a:solidFill>
                  <a:srgbClr val="002060"/>
                </a:solidFill>
                <a:latin typeface="Bahnschrift" panose="020B0502040204020203" pitchFamily="34" charset="0"/>
              </a:rPr>
              <a:t>uygulanacaktır. </a:t>
            </a:r>
          </a:p>
          <a:p>
            <a:pPr marL="171450" indent="-171450" algn="just">
              <a:buFont typeface="Arial" panose="020B0604020202020204" pitchFamily="34" charset="0"/>
              <a:buChar char="•"/>
            </a:pPr>
            <a:endParaRPr lang="tr-TR" sz="2000" b="1" dirty="0">
              <a:solidFill>
                <a:srgbClr val="002060"/>
              </a:solidFill>
              <a:latin typeface="Bahnschrift" panose="020B0502040204020203" pitchFamily="34" charset="0"/>
            </a:endParaRPr>
          </a:p>
          <a:p>
            <a:pPr marL="171450" indent="-171450" algn="just">
              <a:buFont typeface="Arial" panose="020B0604020202020204" pitchFamily="34" charset="0"/>
              <a:buChar char="•"/>
            </a:pPr>
            <a:r>
              <a:rPr lang="tr-TR" sz="2000" b="1" dirty="0" smtClean="0">
                <a:solidFill>
                  <a:srgbClr val="002060"/>
                </a:solidFill>
                <a:latin typeface="Bahnschrift" panose="020B0502040204020203" pitchFamily="34" charset="0"/>
              </a:rPr>
              <a:t>Tamamlayıcı verginin alınmaması durumunda grubun merkezinin bulunduğu ülke bu vergiyi alacaktır.</a:t>
            </a:r>
          </a:p>
          <a:p>
            <a:pPr marL="171450" indent="-171450" algn="just">
              <a:buFont typeface="Arial" panose="020B0604020202020204" pitchFamily="34" charset="0"/>
              <a:buChar char="•"/>
            </a:pPr>
            <a:endParaRPr lang="tr-TR" sz="2000" b="1" dirty="0">
              <a:solidFill>
                <a:srgbClr val="002060"/>
              </a:solidFill>
              <a:latin typeface="Bahnschrift" panose="020B0502040204020203" pitchFamily="34" charset="0"/>
            </a:endParaRPr>
          </a:p>
          <a:p>
            <a:pPr marL="171450" indent="-171450" algn="just">
              <a:buFont typeface="Arial" panose="020B0604020202020204" pitchFamily="34" charset="0"/>
              <a:buChar char="•"/>
            </a:pPr>
            <a:r>
              <a:rPr lang="tr-TR" sz="2000" b="1" dirty="0">
                <a:solidFill>
                  <a:srgbClr val="002060"/>
                </a:solidFill>
                <a:latin typeface="Bahnschrift" panose="020B0502040204020203" pitchFamily="34" charset="0"/>
                <a:ea typeface="Times New Roman" panose="02020603050405020304" pitchFamily="18" charset="0"/>
                <a:cs typeface="Times New Roman" panose="02020603050405020304" pitchFamily="18" charset="0"/>
              </a:rPr>
              <a:t>Nihai ana işletmesi Türkiye'de bulunan 1.431, nihai ana işletmesi yurt dışında bulunan 2.134 </a:t>
            </a:r>
            <a:r>
              <a:rPr lang="tr-TR" sz="2000" b="1" dirty="0" smtClean="0">
                <a:solidFill>
                  <a:srgbClr val="002060"/>
                </a:solidFill>
                <a:latin typeface="Bahnschrift" panose="020B0502040204020203" pitchFamily="34" charset="0"/>
                <a:ea typeface="Times New Roman" panose="02020603050405020304" pitchFamily="18" charset="0"/>
                <a:cs typeface="Times New Roman" panose="02020603050405020304" pitchFamily="18" charset="0"/>
              </a:rPr>
              <a:t>mükellef kapsama </a:t>
            </a:r>
            <a:r>
              <a:rPr lang="tr-TR" sz="2000" b="1" dirty="0">
                <a:solidFill>
                  <a:srgbClr val="002060"/>
                </a:solidFill>
                <a:latin typeface="Bahnschrift" panose="020B0502040204020203" pitchFamily="34" charset="0"/>
                <a:ea typeface="Times New Roman" panose="02020603050405020304" pitchFamily="18" charset="0"/>
                <a:cs typeface="Times New Roman" panose="02020603050405020304" pitchFamily="18" charset="0"/>
              </a:rPr>
              <a:t>girmektedir.</a:t>
            </a:r>
          </a:p>
          <a:p>
            <a:pPr marL="171450" indent="-171450" algn="just">
              <a:buFont typeface="Arial" panose="020B0604020202020204" pitchFamily="34" charset="0"/>
              <a:buChar char="•"/>
            </a:pPr>
            <a:endParaRPr lang="tr-TR" sz="2000" b="1" dirty="0">
              <a:solidFill>
                <a:srgbClr val="002060"/>
              </a:solidFill>
              <a:ea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r>
              <a:rPr lang="tr-TR" sz="2000" b="1" dirty="0" smtClean="0">
                <a:solidFill>
                  <a:srgbClr val="002060"/>
                </a:solidFill>
                <a:latin typeface="Bahnschrift" panose="020B0502040204020203" pitchFamily="34" charset="0"/>
                <a:ea typeface="Times New Roman" panose="02020603050405020304" pitchFamily="18" charset="0"/>
                <a:cs typeface="Times New Roman" panose="02020603050405020304" pitchFamily="18" charset="0"/>
              </a:rPr>
              <a:t>Kapsama giren 2024 hesap dönemi kazançları, Aralık 2025 </a:t>
            </a:r>
            <a:r>
              <a:rPr lang="tr-TR" sz="2000" b="1" dirty="0">
                <a:solidFill>
                  <a:srgbClr val="002060"/>
                </a:solidFill>
                <a:latin typeface="Bahnschrift" panose="020B0502040204020203" pitchFamily="34" charset="0"/>
                <a:ea typeface="Times New Roman" panose="02020603050405020304" pitchFamily="18" charset="0"/>
                <a:cs typeface="Times New Roman" panose="02020603050405020304" pitchFamily="18" charset="0"/>
              </a:rPr>
              <a:t>yılında verilecek ayrı bir beyanname </a:t>
            </a:r>
            <a:r>
              <a:rPr lang="tr-TR" sz="2000" b="1" dirty="0" smtClean="0">
                <a:solidFill>
                  <a:srgbClr val="002060"/>
                </a:solidFill>
                <a:latin typeface="Bahnschrift" panose="020B0502040204020203" pitchFamily="34" charset="0"/>
                <a:ea typeface="Times New Roman" panose="02020603050405020304" pitchFamily="18" charset="0"/>
                <a:cs typeface="Times New Roman" panose="02020603050405020304" pitchFamily="18" charset="0"/>
              </a:rPr>
              <a:t>ile beyan edilerek ödenecektir.</a:t>
            </a:r>
            <a:endParaRPr lang="tr-TR" sz="2000" b="1" dirty="0">
              <a:solidFill>
                <a:srgbClr val="002060"/>
              </a:solidFill>
              <a:latin typeface="Bahnschrift" panose="020B0502040204020203" pitchFamily="34" charset="0"/>
              <a:ea typeface="Times New Roman" panose="02020603050405020304" pitchFamily="18" charset="0"/>
              <a:cs typeface="Times New Roman" panose="02020603050405020304" pitchFamily="18" charset="0"/>
            </a:endParaRPr>
          </a:p>
        </p:txBody>
      </p:sp>
      <p:sp>
        <p:nvSpPr>
          <p:cNvPr id="5" name="Slayt Numarası Yer Tutucusu 4"/>
          <p:cNvSpPr>
            <a:spLocks noGrp="1"/>
          </p:cNvSpPr>
          <p:nvPr>
            <p:ph type="sldNum" sz="quarter" idx="12"/>
          </p:nvPr>
        </p:nvSpPr>
        <p:spPr>
          <a:xfrm>
            <a:off x="9448802" y="6509817"/>
            <a:ext cx="2743200" cy="365125"/>
          </a:xfrm>
        </p:spPr>
        <p:txBody>
          <a:bodyPr/>
          <a:lstStyle/>
          <a:p>
            <a:fld id="{494D7B32-34C5-46C2-8F1D-CDBEC5A93F4E}" type="slidenum">
              <a:rPr lang="en-US" smtClean="0"/>
              <a:pPr/>
              <a:t>4</a:t>
            </a:fld>
            <a:endParaRPr lang="en-US" dirty="0"/>
          </a:p>
        </p:txBody>
      </p:sp>
    </p:spTree>
    <p:extLst>
      <p:ext uri="{BB962C8B-B14F-4D97-AF65-F5344CB8AC3E}">
        <p14:creationId xmlns:p14="http://schemas.microsoft.com/office/powerpoint/2010/main" val="7656924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494D7B32-34C5-46C2-8F1D-CDBEC5A93F4E}" type="slidenum">
              <a:rPr lang="en-US" smtClean="0">
                <a:solidFill>
                  <a:srgbClr val="002060"/>
                </a:solidFill>
              </a:rPr>
              <a:pPr/>
              <a:t>5</a:t>
            </a:fld>
            <a:endParaRPr lang="en-US" dirty="0">
              <a:solidFill>
                <a:srgbClr val="002060"/>
              </a:solidFill>
            </a:endParaRPr>
          </a:p>
        </p:txBody>
      </p:sp>
      <p:sp>
        <p:nvSpPr>
          <p:cNvPr id="3" name="Metin kutusu 2"/>
          <p:cNvSpPr txBox="1"/>
          <p:nvPr/>
        </p:nvSpPr>
        <p:spPr>
          <a:xfrm>
            <a:off x="578474" y="105476"/>
            <a:ext cx="11174982" cy="460447"/>
          </a:xfrm>
          <a:prstGeom prst="rect">
            <a:avLst/>
          </a:prstGeom>
          <a:noFill/>
        </p:spPr>
        <p:txBody>
          <a:bodyPr wrap="square" rtlCol="0">
            <a:spAutoFit/>
          </a:bodyPr>
          <a:lstStyle/>
          <a:p>
            <a:pPr lvl="0" algn="ctr">
              <a:lnSpc>
                <a:spcPct val="110000"/>
              </a:lnSpc>
            </a:pPr>
            <a:r>
              <a:rPr lang="tr-TR" sz="24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Yurt İçi Asgari Kurumlar Vergisi Düzenlemesi (1)</a:t>
            </a:r>
          </a:p>
        </p:txBody>
      </p:sp>
      <p:sp>
        <p:nvSpPr>
          <p:cNvPr id="4" name="Dikdörtgen 3"/>
          <p:cNvSpPr/>
          <p:nvPr/>
        </p:nvSpPr>
        <p:spPr>
          <a:xfrm>
            <a:off x="878418" y="667350"/>
            <a:ext cx="10710018" cy="5709255"/>
          </a:xfrm>
          <a:prstGeom prst="rect">
            <a:avLst/>
          </a:prstGeom>
        </p:spPr>
        <p:txBody>
          <a:bodyPr wrap="square">
            <a:spAutoFit/>
          </a:bodyPr>
          <a:lstStyle/>
          <a:p>
            <a:pPr algn="just"/>
            <a:r>
              <a:rPr lang="tr-TR" b="1" kern="0" dirty="0" smtClean="0">
                <a:solidFill>
                  <a:srgbClr val="002060"/>
                </a:solidFill>
                <a:latin typeface="Bahnschrift" panose="020B0502040204020203" pitchFamily="34" charset="0"/>
                <a:cs typeface="Arial"/>
              </a:rPr>
              <a:t>Kurumlar </a:t>
            </a:r>
            <a:r>
              <a:rPr lang="tr-TR" b="1" kern="0" dirty="0">
                <a:solidFill>
                  <a:srgbClr val="002060"/>
                </a:solidFill>
                <a:latin typeface="Bahnschrift" panose="020B0502040204020203" pitchFamily="34" charset="0"/>
                <a:cs typeface="Arial"/>
              </a:rPr>
              <a:t>vergisi </a:t>
            </a:r>
            <a:r>
              <a:rPr lang="tr-TR" b="1" kern="0" dirty="0" smtClean="0">
                <a:solidFill>
                  <a:srgbClr val="002060"/>
                </a:solidFill>
                <a:latin typeface="Bahnschrift" panose="020B0502040204020203" pitchFamily="34" charset="0"/>
                <a:cs typeface="Arial"/>
              </a:rPr>
              <a:t>genel oranı %</a:t>
            </a:r>
            <a:r>
              <a:rPr lang="tr-TR" b="1" kern="0" dirty="0">
                <a:solidFill>
                  <a:srgbClr val="002060"/>
                </a:solidFill>
                <a:latin typeface="Bahnschrift" panose="020B0502040204020203" pitchFamily="34" charset="0"/>
                <a:cs typeface="Arial"/>
              </a:rPr>
              <a:t>25, banka ve finans kurumlarında %30, ihracat yapan firmalarda %20, halka açık şirketlerde %23, imalatçılarda %24’dür.</a:t>
            </a:r>
          </a:p>
          <a:p>
            <a:pPr marL="285750" indent="-285750" algn="just">
              <a:lnSpc>
                <a:spcPct val="100000"/>
              </a:lnSpc>
              <a:spcBef>
                <a:spcPts val="0"/>
              </a:spcBef>
              <a:buFont typeface="Arial" panose="020B0604020202020204" pitchFamily="34" charset="0"/>
              <a:buChar char="•"/>
            </a:pPr>
            <a:endParaRPr lang="tr-TR" sz="500" b="1" dirty="0">
              <a:solidFill>
                <a:srgbClr val="002060"/>
              </a:solidFill>
              <a:latin typeface="Bahnschrift" panose="020B0502040204020203" pitchFamily="34" charset="0"/>
              <a:cs typeface="Times New Roman" panose="02020603050405020304" pitchFamily="18" charset="0"/>
            </a:endParaRPr>
          </a:p>
          <a:p>
            <a:pPr algn="just"/>
            <a:endParaRPr lang="tr-TR" b="1" dirty="0" smtClean="0">
              <a:solidFill>
                <a:srgbClr val="002060"/>
              </a:solidFill>
              <a:latin typeface="Bahnschrift" panose="020B0502040204020203" pitchFamily="34" charset="0"/>
              <a:cs typeface="Times New Roman" panose="02020603050405020304" pitchFamily="18" charset="0"/>
            </a:endParaRPr>
          </a:p>
          <a:p>
            <a:pPr algn="just"/>
            <a:r>
              <a:rPr lang="tr-TR" b="1" dirty="0" smtClean="0">
                <a:solidFill>
                  <a:srgbClr val="002060"/>
                </a:solidFill>
                <a:latin typeface="Bahnschrift" panose="020B0502040204020203" pitchFamily="34" charset="0"/>
                <a:cs typeface="Times New Roman" panose="02020603050405020304" pitchFamily="18" charset="0"/>
              </a:rPr>
              <a:t>Asgari Kurumlar Vergisi; </a:t>
            </a:r>
            <a:r>
              <a:rPr lang="tr-TR" dirty="0" smtClean="0">
                <a:solidFill>
                  <a:srgbClr val="002060"/>
                </a:solidFill>
                <a:latin typeface="Bahnschrift" panose="020B0502040204020203" pitchFamily="34" charset="0"/>
                <a:cs typeface="Times New Roman" panose="02020603050405020304" pitchFamily="18" charset="0"/>
              </a:rPr>
              <a:t>kurum kazancının %10’undan aşağı olamayacaktır.</a:t>
            </a:r>
            <a:r>
              <a:rPr lang="tr-TR" dirty="0"/>
              <a:t> </a:t>
            </a:r>
            <a:endParaRPr lang="tr-TR" dirty="0" smtClean="0"/>
          </a:p>
          <a:p>
            <a:pPr algn="just"/>
            <a:endParaRPr lang="tr-TR" dirty="0" smtClean="0"/>
          </a:p>
          <a:p>
            <a:pPr algn="just"/>
            <a:r>
              <a:rPr lang="tr-TR" dirty="0">
                <a:solidFill>
                  <a:srgbClr val="002060"/>
                </a:solidFill>
                <a:latin typeface="Bahnschrift" panose="020B0502040204020203" pitchFamily="34" charset="0"/>
                <a:cs typeface="Times New Roman" panose="02020603050405020304" pitchFamily="18" charset="0"/>
              </a:rPr>
              <a:t>Üzerinden </a:t>
            </a:r>
            <a:r>
              <a:rPr lang="tr-TR" b="1" dirty="0">
                <a:solidFill>
                  <a:srgbClr val="002060"/>
                </a:solidFill>
                <a:latin typeface="Bahnschrift" panose="020B0502040204020203" pitchFamily="34" charset="0"/>
                <a:cs typeface="Times New Roman" panose="02020603050405020304" pitchFamily="18" charset="0"/>
              </a:rPr>
              <a:t>%10 kurumlar vergisi hesaplanacak kurum kazancı</a:t>
            </a:r>
            <a:r>
              <a:rPr lang="tr-TR" dirty="0">
                <a:solidFill>
                  <a:srgbClr val="002060"/>
                </a:solidFill>
                <a:latin typeface="Bahnschrift" panose="020B0502040204020203" pitchFamily="34" charset="0"/>
                <a:cs typeface="Times New Roman" panose="02020603050405020304" pitchFamily="18" charset="0"/>
              </a:rPr>
              <a:t>; ticari bilanço karına veya zararına kanunen kabul edilmeyen giderlerin eklenmesi ve maddede öngörülen istisna ve indirimlerin düşülmesi suretiyle bulunan tutardır.</a:t>
            </a:r>
          </a:p>
          <a:p>
            <a:pPr algn="just"/>
            <a:endParaRPr lang="tr-TR" dirty="0" smtClean="0">
              <a:solidFill>
                <a:srgbClr val="002060"/>
              </a:solidFill>
              <a:latin typeface="Bahnschrift" panose="020B0502040204020203" pitchFamily="34" charset="0"/>
              <a:cs typeface="Times New Roman" panose="02020603050405020304" pitchFamily="18" charset="0"/>
            </a:endParaRPr>
          </a:p>
          <a:p>
            <a:pPr marL="285750" indent="-285750" algn="just">
              <a:buFont typeface="Arial" panose="020B0604020202020204" pitchFamily="34" charset="0"/>
              <a:buChar char="•"/>
            </a:pPr>
            <a:r>
              <a:rPr lang="tr-TR" b="1" dirty="0" smtClean="0">
                <a:solidFill>
                  <a:srgbClr val="002060"/>
                </a:solidFill>
                <a:latin typeface="Bahnschrift" panose="020B0502040204020203" pitchFamily="34" charset="0"/>
                <a:cs typeface="Times New Roman" panose="02020603050405020304" pitchFamily="18" charset="0"/>
              </a:rPr>
              <a:t>Kazançtan indirilecek istisna ve indirimler;</a:t>
            </a:r>
          </a:p>
          <a:p>
            <a:pPr algn="just"/>
            <a:endParaRPr lang="tr-TR" b="1" dirty="0" smtClean="0">
              <a:solidFill>
                <a:srgbClr val="002060"/>
              </a:solidFill>
              <a:latin typeface="Bahnschrift" panose="020B0502040204020203" pitchFamily="34" charset="0"/>
              <a:cs typeface="Times New Roman" panose="02020603050405020304" pitchFamily="18" charset="0"/>
            </a:endParaRPr>
          </a:p>
          <a:p>
            <a:pPr marL="285750" indent="-285750" algn="just">
              <a:buFont typeface="Wingdings" panose="05000000000000000000" pitchFamily="2" charset="2"/>
              <a:buChar char="ü"/>
            </a:pPr>
            <a:r>
              <a:rPr lang="tr-TR" dirty="0" smtClean="0">
                <a:solidFill>
                  <a:srgbClr val="002060"/>
                </a:solidFill>
                <a:latin typeface="Bahnschrift" panose="020B0502040204020203" pitchFamily="34" charset="0"/>
                <a:cs typeface="Times New Roman" panose="02020603050405020304" pitchFamily="18" charset="0"/>
              </a:rPr>
              <a:t>Tam mükellef kurumlardan elde </a:t>
            </a:r>
            <a:r>
              <a:rPr lang="tr-TR" dirty="0">
                <a:solidFill>
                  <a:srgbClr val="002060"/>
                </a:solidFill>
                <a:latin typeface="Bahnschrift" panose="020B0502040204020203" pitchFamily="34" charset="0"/>
                <a:cs typeface="Times New Roman" panose="02020603050405020304" pitchFamily="18" charset="0"/>
              </a:rPr>
              <a:t>edilen iştirak kazançları istisnası, </a:t>
            </a:r>
          </a:p>
          <a:p>
            <a:pPr marL="285750" indent="-285750" algn="just">
              <a:buFont typeface="Wingdings" panose="05000000000000000000" pitchFamily="2" charset="2"/>
              <a:buChar char="ü"/>
            </a:pPr>
            <a:r>
              <a:rPr lang="tr-TR" dirty="0" smtClean="0">
                <a:solidFill>
                  <a:srgbClr val="002060"/>
                </a:solidFill>
                <a:latin typeface="Bahnschrift" panose="020B0502040204020203" pitchFamily="34" charset="0"/>
                <a:cs typeface="Times New Roman" panose="02020603050405020304" pitchFamily="18" charset="0"/>
              </a:rPr>
              <a:t>Emisyon </a:t>
            </a:r>
            <a:r>
              <a:rPr lang="tr-TR" dirty="0">
                <a:solidFill>
                  <a:srgbClr val="002060"/>
                </a:solidFill>
                <a:latin typeface="Bahnschrift" panose="020B0502040204020203" pitchFamily="34" charset="0"/>
                <a:cs typeface="Times New Roman" panose="02020603050405020304" pitchFamily="18" charset="0"/>
              </a:rPr>
              <a:t>primi kazanç istisnası, </a:t>
            </a:r>
          </a:p>
          <a:p>
            <a:pPr marL="285750" indent="-285750" algn="just">
              <a:buFont typeface="Wingdings" panose="05000000000000000000" pitchFamily="2" charset="2"/>
              <a:buChar char="ü"/>
            </a:pPr>
            <a:r>
              <a:rPr lang="tr-TR" dirty="0" smtClean="0">
                <a:solidFill>
                  <a:srgbClr val="002060"/>
                </a:solidFill>
                <a:latin typeface="Bahnschrift" panose="020B0502040204020203" pitchFamily="34" charset="0"/>
                <a:cs typeface="Times New Roman" panose="02020603050405020304" pitchFamily="18" charset="0"/>
              </a:rPr>
              <a:t>Sahip </a:t>
            </a:r>
            <a:r>
              <a:rPr lang="tr-TR" dirty="0">
                <a:solidFill>
                  <a:srgbClr val="002060"/>
                </a:solidFill>
                <a:latin typeface="Bahnschrift" panose="020B0502040204020203" pitchFamily="34" charset="0"/>
                <a:cs typeface="Times New Roman" panose="02020603050405020304" pitchFamily="18" charset="0"/>
              </a:rPr>
              <a:t>olunan taşınmazlardan elde edilen kazançlar dışında yatırım fon ve ortaklıklarının istisna kazançları, </a:t>
            </a:r>
          </a:p>
          <a:p>
            <a:pPr marL="285750" indent="-285750" algn="just">
              <a:buFont typeface="Wingdings" panose="05000000000000000000" pitchFamily="2" charset="2"/>
              <a:buChar char="ü"/>
            </a:pPr>
            <a:r>
              <a:rPr lang="tr-TR" dirty="0" smtClean="0">
                <a:solidFill>
                  <a:srgbClr val="002060"/>
                </a:solidFill>
                <a:latin typeface="Bahnschrift" panose="020B0502040204020203" pitchFamily="34" charset="0"/>
                <a:cs typeface="Times New Roman" panose="02020603050405020304" pitchFamily="18" charset="0"/>
              </a:rPr>
              <a:t>Kooperatiflerin </a:t>
            </a:r>
            <a:r>
              <a:rPr lang="tr-TR" dirty="0" err="1">
                <a:solidFill>
                  <a:srgbClr val="002060"/>
                </a:solidFill>
                <a:latin typeface="Bahnschrift" panose="020B0502040204020203" pitchFamily="34" charset="0"/>
                <a:cs typeface="Times New Roman" panose="02020603050405020304" pitchFamily="18" charset="0"/>
              </a:rPr>
              <a:t>risturn</a:t>
            </a:r>
            <a:r>
              <a:rPr lang="tr-TR" dirty="0">
                <a:solidFill>
                  <a:srgbClr val="002060"/>
                </a:solidFill>
                <a:latin typeface="Bahnschrift" panose="020B0502040204020203" pitchFamily="34" charset="0"/>
                <a:cs typeface="Times New Roman" panose="02020603050405020304" pitchFamily="18" charset="0"/>
              </a:rPr>
              <a:t> istisnası,</a:t>
            </a:r>
          </a:p>
          <a:p>
            <a:pPr marL="285750" indent="-285750" algn="just">
              <a:buFont typeface="Wingdings" panose="05000000000000000000" pitchFamily="2" charset="2"/>
              <a:buChar char="ü"/>
            </a:pPr>
            <a:r>
              <a:rPr lang="tr-TR" dirty="0" smtClean="0">
                <a:solidFill>
                  <a:srgbClr val="002060"/>
                </a:solidFill>
                <a:latin typeface="Bahnschrift" panose="020B0502040204020203" pitchFamily="34" charset="0"/>
                <a:cs typeface="Times New Roman" panose="02020603050405020304" pitchFamily="18" charset="0"/>
              </a:rPr>
              <a:t>Finansal </a:t>
            </a:r>
            <a:r>
              <a:rPr lang="tr-TR" dirty="0">
                <a:solidFill>
                  <a:srgbClr val="002060"/>
                </a:solidFill>
                <a:latin typeface="Bahnschrift" panose="020B0502040204020203" pitchFamily="34" charset="0"/>
                <a:cs typeface="Times New Roman" panose="02020603050405020304" pitchFamily="18" charset="0"/>
              </a:rPr>
              <a:t>kiralama şirketleri ve varlık kiralama şirketleri ile yapılan sat geri kirala işlemlerinden elde edilen kazançlara uygulanan istisna, </a:t>
            </a:r>
          </a:p>
          <a:p>
            <a:pPr marL="285750" indent="-285750" algn="just">
              <a:buFont typeface="Wingdings" panose="05000000000000000000" pitchFamily="2" charset="2"/>
              <a:buChar char="ü"/>
            </a:pPr>
            <a:r>
              <a:rPr lang="tr-TR" dirty="0" smtClean="0">
                <a:solidFill>
                  <a:srgbClr val="002060"/>
                </a:solidFill>
                <a:latin typeface="Bahnschrift" panose="020B0502040204020203" pitchFamily="34" charset="0"/>
                <a:cs typeface="Times New Roman" panose="02020603050405020304" pitchFamily="18" charset="0"/>
              </a:rPr>
              <a:t>Türk </a:t>
            </a:r>
            <a:r>
              <a:rPr lang="tr-TR" dirty="0">
                <a:solidFill>
                  <a:srgbClr val="002060"/>
                </a:solidFill>
                <a:latin typeface="Bahnschrift" panose="020B0502040204020203" pitchFamily="34" charset="0"/>
                <a:cs typeface="Times New Roman" panose="02020603050405020304" pitchFamily="18" charset="0"/>
              </a:rPr>
              <a:t>Uluslararası Gemi Siciline kayıtlı gemilerin işletilmesi ve devrinden elde edilen kazançlara uygulanan istisna</a:t>
            </a:r>
            <a:r>
              <a:rPr lang="tr-TR" dirty="0" smtClean="0">
                <a:solidFill>
                  <a:srgbClr val="002060"/>
                </a:solidFill>
                <a:latin typeface="Bahnschrift" panose="020B0502040204020203" pitchFamily="34" charset="0"/>
                <a:cs typeface="Times New Roman" panose="02020603050405020304" pitchFamily="18" charset="0"/>
              </a:rPr>
              <a:t>, </a:t>
            </a:r>
          </a:p>
        </p:txBody>
      </p:sp>
    </p:spTree>
    <p:extLst>
      <p:ext uri="{BB962C8B-B14F-4D97-AF65-F5344CB8AC3E}">
        <p14:creationId xmlns:p14="http://schemas.microsoft.com/office/powerpoint/2010/main" val="1998873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494D7B32-34C5-46C2-8F1D-CDBEC5A93F4E}" type="slidenum">
              <a:rPr lang="en-US" smtClean="0">
                <a:solidFill>
                  <a:srgbClr val="002060"/>
                </a:solidFill>
              </a:rPr>
              <a:pPr/>
              <a:t>6</a:t>
            </a:fld>
            <a:endParaRPr lang="en-US" dirty="0">
              <a:solidFill>
                <a:srgbClr val="002060"/>
              </a:solidFill>
            </a:endParaRPr>
          </a:p>
        </p:txBody>
      </p:sp>
      <p:sp>
        <p:nvSpPr>
          <p:cNvPr id="3" name="Metin kutusu 2"/>
          <p:cNvSpPr txBox="1"/>
          <p:nvPr/>
        </p:nvSpPr>
        <p:spPr>
          <a:xfrm>
            <a:off x="99503" y="381556"/>
            <a:ext cx="11174982" cy="498598"/>
          </a:xfrm>
          <a:prstGeom prst="rect">
            <a:avLst/>
          </a:prstGeom>
          <a:noFill/>
        </p:spPr>
        <p:txBody>
          <a:bodyPr wrap="square" rtlCol="0">
            <a:spAutoFit/>
          </a:bodyPr>
          <a:lstStyle/>
          <a:p>
            <a:pPr lvl="0" algn="ctr">
              <a:lnSpc>
                <a:spcPct val="110000"/>
              </a:lnSpc>
            </a:pPr>
            <a:r>
              <a:rPr lang="tr-TR" sz="24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Yurt İçi Asgari Kurumlar Vergisi Düzenlemesi (2)</a:t>
            </a:r>
          </a:p>
        </p:txBody>
      </p:sp>
      <p:sp>
        <p:nvSpPr>
          <p:cNvPr id="4" name="Dikdörtgen 3"/>
          <p:cNvSpPr/>
          <p:nvPr/>
        </p:nvSpPr>
        <p:spPr>
          <a:xfrm>
            <a:off x="739080" y="998276"/>
            <a:ext cx="10710018" cy="5701561"/>
          </a:xfrm>
          <a:prstGeom prst="rect">
            <a:avLst/>
          </a:prstGeom>
        </p:spPr>
        <p:txBody>
          <a:bodyPr wrap="square">
            <a:spAutoFit/>
          </a:bodyPr>
          <a:lstStyle/>
          <a:p>
            <a:pPr marL="285750" indent="-285750" algn="just">
              <a:buFont typeface="Wingdings" panose="05000000000000000000" pitchFamily="2" charset="2"/>
              <a:buChar char="ü"/>
            </a:pPr>
            <a:r>
              <a:rPr lang="tr-TR" dirty="0">
                <a:solidFill>
                  <a:srgbClr val="002060"/>
                </a:solidFill>
                <a:latin typeface="Bahnschrift" panose="020B0502040204020203" pitchFamily="34" charset="0"/>
                <a:cs typeface="Times New Roman" panose="02020603050405020304" pitchFamily="18" charset="0"/>
              </a:rPr>
              <a:t>Serbest Bölgeler Kanunu kapsamında uygulanan </a:t>
            </a:r>
            <a:r>
              <a:rPr lang="tr-TR" dirty="0" smtClean="0">
                <a:solidFill>
                  <a:srgbClr val="002060"/>
                </a:solidFill>
                <a:latin typeface="Bahnschrift" panose="020B0502040204020203" pitchFamily="34" charset="0"/>
                <a:cs typeface="Times New Roman" panose="02020603050405020304" pitchFamily="18" charset="0"/>
              </a:rPr>
              <a:t>kazanç istisnası,</a:t>
            </a:r>
            <a:endParaRPr lang="tr-TR" dirty="0">
              <a:solidFill>
                <a:srgbClr val="002060"/>
              </a:solidFill>
              <a:latin typeface="Bahnschrift" panose="020B0502040204020203" pitchFamily="34" charset="0"/>
              <a:cs typeface="Times New Roman" panose="02020603050405020304" pitchFamily="18" charset="0"/>
            </a:endParaRPr>
          </a:p>
          <a:p>
            <a:pPr marL="285750" indent="-285750" algn="just">
              <a:buFont typeface="Wingdings" panose="05000000000000000000" pitchFamily="2" charset="2"/>
              <a:buChar char="ü"/>
            </a:pPr>
            <a:r>
              <a:rPr lang="tr-TR" dirty="0" smtClean="0">
                <a:solidFill>
                  <a:srgbClr val="002060"/>
                </a:solidFill>
                <a:latin typeface="Bahnschrift" panose="020B0502040204020203" pitchFamily="34" charset="0"/>
                <a:cs typeface="Times New Roman" panose="02020603050405020304" pitchFamily="18" charset="0"/>
              </a:rPr>
              <a:t>4691 </a:t>
            </a:r>
            <a:r>
              <a:rPr lang="tr-TR" dirty="0">
                <a:solidFill>
                  <a:srgbClr val="002060"/>
                </a:solidFill>
                <a:latin typeface="Bahnschrift" panose="020B0502040204020203" pitchFamily="34" charset="0"/>
                <a:cs typeface="Times New Roman" panose="02020603050405020304" pitchFamily="18" charset="0"/>
              </a:rPr>
              <a:t>sayılı Teknoloji Geliştirme Bölgeleri Kanunu kapsamındaki kazanç istisnası ile kurumlar vergisi matrahından indirim konusu yapılabilen Ar-Ge ve tasarım </a:t>
            </a:r>
            <a:r>
              <a:rPr lang="tr-TR" dirty="0" smtClean="0">
                <a:solidFill>
                  <a:srgbClr val="002060"/>
                </a:solidFill>
                <a:latin typeface="Bahnschrift" panose="020B0502040204020203" pitchFamily="34" charset="0"/>
                <a:cs typeface="Times New Roman" panose="02020603050405020304" pitchFamily="18" charset="0"/>
              </a:rPr>
              <a:t>indirimleri</a:t>
            </a:r>
            <a:r>
              <a:rPr lang="tr-TR" dirty="0">
                <a:solidFill>
                  <a:srgbClr val="002060"/>
                </a:solidFill>
                <a:latin typeface="Bahnschrift" panose="020B0502040204020203" pitchFamily="34" charset="0"/>
                <a:cs typeface="Times New Roman" panose="02020603050405020304" pitchFamily="18" charset="0"/>
              </a:rPr>
              <a:t>,</a:t>
            </a:r>
            <a:endParaRPr lang="tr-TR" dirty="0" smtClean="0">
              <a:solidFill>
                <a:srgbClr val="002060"/>
              </a:solidFill>
              <a:latin typeface="Bahnschrift" panose="020B0502040204020203" pitchFamily="34" charset="0"/>
              <a:cs typeface="Times New Roman" panose="02020603050405020304" pitchFamily="18" charset="0"/>
            </a:endParaRPr>
          </a:p>
          <a:p>
            <a:pPr marL="285750" indent="-285750" algn="just">
              <a:buFont typeface="Wingdings" panose="05000000000000000000" pitchFamily="2" charset="2"/>
              <a:buChar char="ü"/>
            </a:pPr>
            <a:r>
              <a:rPr lang="tr-TR" dirty="0">
                <a:solidFill>
                  <a:srgbClr val="002060"/>
                </a:solidFill>
                <a:latin typeface="Bahnschrift" panose="020B0502040204020203" pitchFamily="34" charset="0"/>
                <a:cs typeface="Times New Roman" panose="02020603050405020304" pitchFamily="18" charset="0"/>
              </a:rPr>
              <a:t>Girişim sermayesi fonu indirimi ve korumalı işyeri </a:t>
            </a:r>
            <a:r>
              <a:rPr lang="tr-TR" dirty="0" smtClean="0">
                <a:solidFill>
                  <a:srgbClr val="002060"/>
                </a:solidFill>
                <a:latin typeface="Bahnschrift" panose="020B0502040204020203" pitchFamily="34" charset="0"/>
                <a:cs typeface="Times New Roman" panose="02020603050405020304" pitchFamily="18" charset="0"/>
              </a:rPr>
              <a:t>indirimi.</a:t>
            </a:r>
            <a:endParaRPr lang="tr-TR" dirty="0">
              <a:solidFill>
                <a:srgbClr val="002060"/>
              </a:solidFill>
              <a:latin typeface="Bahnschrift" panose="020B0502040204020203" pitchFamily="34" charset="0"/>
              <a:cs typeface="Times New Roman" panose="02020603050405020304" pitchFamily="18" charset="0"/>
            </a:endParaRPr>
          </a:p>
          <a:p>
            <a:pPr algn="just">
              <a:lnSpc>
                <a:spcPct val="100000"/>
              </a:lnSpc>
              <a:spcBef>
                <a:spcPts val="0"/>
              </a:spcBef>
            </a:pPr>
            <a:endParaRPr lang="tr-TR" sz="1050" b="1" dirty="0">
              <a:solidFill>
                <a:srgbClr val="002060"/>
              </a:solidFill>
              <a:latin typeface="Bahnschrift" panose="020B0502040204020203" pitchFamily="34" charset="0"/>
              <a:cs typeface="Times New Roman" panose="02020603050405020304" pitchFamily="18" charset="0"/>
            </a:endParaRPr>
          </a:p>
          <a:p>
            <a:pPr marL="285750" indent="-285750" algn="just">
              <a:lnSpc>
                <a:spcPct val="120000"/>
              </a:lnSpc>
              <a:spcBef>
                <a:spcPts val="0"/>
              </a:spcBef>
              <a:buFont typeface="Arial" panose="020B0604020202020204" pitchFamily="34" charset="0"/>
              <a:buChar char="•"/>
            </a:pPr>
            <a:r>
              <a:rPr lang="tr-TR" b="1" dirty="0" smtClean="0">
                <a:solidFill>
                  <a:srgbClr val="002060"/>
                </a:solidFill>
                <a:latin typeface="Bahnschrift" panose="020B0502040204020203" pitchFamily="34" charset="0"/>
                <a:cs typeface="Times New Roman" panose="02020603050405020304" pitchFamily="18" charset="0"/>
              </a:rPr>
              <a:t>Kazançtan indirilen istisna ve indirimler sonrası tutar üzerinden </a:t>
            </a:r>
            <a:r>
              <a:rPr lang="tr-TR" b="1" dirty="0" smtClean="0">
                <a:solidFill>
                  <a:srgbClr val="C00000"/>
                </a:solidFill>
                <a:latin typeface="Bahnschrift" panose="020B0502040204020203" pitchFamily="34" charset="0"/>
                <a:cs typeface="Times New Roman" panose="02020603050405020304" pitchFamily="18" charset="0"/>
              </a:rPr>
              <a:t>%10 oranı dikkate </a:t>
            </a:r>
            <a:r>
              <a:rPr lang="tr-TR" b="1" dirty="0" smtClean="0">
                <a:solidFill>
                  <a:srgbClr val="002060"/>
                </a:solidFill>
                <a:latin typeface="Bahnschrift" panose="020B0502040204020203" pitchFamily="34" charset="0"/>
                <a:cs typeface="Times New Roman" panose="02020603050405020304" pitchFamily="18" charset="0"/>
              </a:rPr>
              <a:t>alınarak hesaplanan yurt </a:t>
            </a:r>
            <a:r>
              <a:rPr lang="tr-TR" b="1" dirty="0">
                <a:solidFill>
                  <a:srgbClr val="002060"/>
                </a:solidFill>
                <a:latin typeface="Bahnschrift" panose="020B0502040204020203" pitchFamily="34" charset="0"/>
                <a:cs typeface="Times New Roman" panose="02020603050405020304" pitchFamily="18" charset="0"/>
              </a:rPr>
              <a:t>içi asgari kurumlar </a:t>
            </a:r>
            <a:r>
              <a:rPr lang="tr-TR" b="1" dirty="0" smtClean="0">
                <a:solidFill>
                  <a:srgbClr val="002060"/>
                </a:solidFill>
                <a:latin typeface="Bahnschrift" panose="020B0502040204020203" pitchFamily="34" charset="0"/>
                <a:cs typeface="Times New Roman" panose="02020603050405020304" pitchFamily="18" charset="0"/>
              </a:rPr>
              <a:t>vergisinden; </a:t>
            </a:r>
          </a:p>
          <a:p>
            <a:pPr marL="742950" lvl="1" indent="-285750" algn="just">
              <a:lnSpc>
                <a:spcPct val="120000"/>
              </a:lnSpc>
              <a:buFont typeface="Wingdings" panose="05000000000000000000" pitchFamily="2" charset="2"/>
              <a:buChar char="ü"/>
            </a:pPr>
            <a:r>
              <a:rPr lang="tr-TR" dirty="0">
                <a:solidFill>
                  <a:srgbClr val="002060"/>
                </a:solidFill>
                <a:latin typeface="Bahnschrift" panose="020B0502040204020203" pitchFamily="34" charset="0"/>
                <a:cs typeface="Times New Roman" panose="02020603050405020304" pitchFamily="18" charset="0"/>
              </a:rPr>
              <a:t>2/8/2024 tarihinden önce Sanayi ve Teknoloji Bakanlığından alınmış olan teşvik belgelerindeki yatırıma katkı tutarlarının kullanılması nedeniyle KVK 32/A maddesi hükmüne istinaden ilgili hesap döneminde alınmayan vergi </a:t>
            </a:r>
          </a:p>
          <a:p>
            <a:pPr marL="742950" lvl="1" indent="-285750" algn="just">
              <a:lnSpc>
                <a:spcPct val="120000"/>
              </a:lnSpc>
              <a:buFont typeface="Wingdings" panose="05000000000000000000" pitchFamily="2" charset="2"/>
              <a:buChar char="ü"/>
            </a:pPr>
            <a:r>
              <a:rPr lang="tr-TR" dirty="0">
                <a:solidFill>
                  <a:srgbClr val="002060"/>
                </a:solidFill>
                <a:latin typeface="Bahnschrift" panose="020B0502040204020203" pitchFamily="34" charset="0"/>
                <a:cs typeface="Times New Roman" panose="02020603050405020304" pitchFamily="18" charset="0"/>
              </a:rPr>
              <a:t>KVK 32 </a:t>
            </a:r>
            <a:r>
              <a:rPr lang="tr-TR" dirty="0" err="1">
                <a:solidFill>
                  <a:srgbClr val="002060"/>
                </a:solidFill>
                <a:latin typeface="Bahnschrift" panose="020B0502040204020203" pitchFamily="34" charset="0"/>
                <a:cs typeface="Times New Roman" panose="02020603050405020304" pitchFamily="18" charset="0"/>
              </a:rPr>
              <a:t>nci</a:t>
            </a:r>
            <a:r>
              <a:rPr lang="tr-TR" dirty="0">
                <a:solidFill>
                  <a:srgbClr val="002060"/>
                </a:solidFill>
                <a:latin typeface="Bahnschrift" panose="020B0502040204020203" pitchFamily="34" charset="0"/>
                <a:cs typeface="Times New Roman" panose="02020603050405020304" pitchFamily="18" charset="0"/>
              </a:rPr>
              <a:t> maddenin altıncı, yedinci ve sekizinci fıkraları uyarınca i</a:t>
            </a:r>
            <a:r>
              <a:rPr lang="tr-TR" dirty="0" smtClean="0">
                <a:solidFill>
                  <a:srgbClr val="002060"/>
                </a:solidFill>
                <a:latin typeface="Bahnschrift" panose="020B0502040204020203" pitchFamily="34" charset="0"/>
                <a:cs typeface="Times New Roman" panose="02020603050405020304" pitchFamily="18" charset="0"/>
              </a:rPr>
              <a:t>hracat </a:t>
            </a:r>
            <a:r>
              <a:rPr lang="tr-TR" dirty="0">
                <a:solidFill>
                  <a:srgbClr val="002060"/>
                </a:solidFill>
                <a:latin typeface="Bahnschrift" panose="020B0502040204020203" pitchFamily="34" charset="0"/>
                <a:cs typeface="Times New Roman" panose="02020603050405020304" pitchFamily="18" charset="0"/>
              </a:rPr>
              <a:t>kazançlarına uygulanan 5 puan, imalat kazançlarına uygulanan 1 puan ve halka açık şirketlere uygulanan 2 puanlık indirimli oran uygulaması nedeniyle alınmayan vergi </a:t>
            </a:r>
          </a:p>
          <a:p>
            <a:pPr algn="just">
              <a:lnSpc>
                <a:spcPct val="120000"/>
              </a:lnSpc>
              <a:spcBef>
                <a:spcPts val="0"/>
              </a:spcBef>
            </a:pPr>
            <a:r>
              <a:rPr lang="tr-TR" dirty="0">
                <a:solidFill>
                  <a:srgbClr val="002060"/>
                </a:solidFill>
                <a:latin typeface="Bahnschrift" panose="020B0502040204020203" pitchFamily="34" charset="0"/>
                <a:cs typeface="Times New Roman" panose="02020603050405020304" pitchFamily="18" charset="0"/>
              </a:rPr>
              <a:t>     </a:t>
            </a:r>
            <a:r>
              <a:rPr lang="tr-TR" b="1" dirty="0">
                <a:solidFill>
                  <a:srgbClr val="002060"/>
                </a:solidFill>
                <a:latin typeface="Bahnschrift" panose="020B0502040204020203" pitchFamily="34" charset="0"/>
                <a:cs typeface="Times New Roman" panose="02020603050405020304" pitchFamily="18" charset="0"/>
              </a:rPr>
              <a:t>indirilecek ve ödenmesi gereken yurt içi asgari kurumlar vergisi </a:t>
            </a:r>
            <a:r>
              <a:rPr lang="tr-TR" b="1" dirty="0" smtClean="0">
                <a:solidFill>
                  <a:srgbClr val="002060"/>
                </a:solidFill>
                <a:latin typeface="Bahnschrift" panose="020B0502040204020203" pitchFamily="34" charset="0"/>
                <a:cs typeface="Times New Roman" panose="02020603050405020304" pitchFamily="18" charset="0"/>
              </a:rPr>
              <a:t>belirlenecektir. Böylece, mükelleflerin bu hakları korunacaktır.</a:t>
            </a:r>
            <a:endParaRPr lang="tr-TR" b="1" dirty="0">
              <a:solidFill>
                <a:srgbClr val="002060"/>
              </a:solidFill>
              <a:latin typeface="Bahnschrift" panose="020B0502040204020203" pitchFamily="34" charset="0"/>
              <a:cs typeface="Times New Roman" panose="02020603050405020304" pitchFamily="18" charset="0"/>
            </a:endParaRPr>
          </a:p>
          <a:p>
            <a:pPr marL="285750" indent="-285750" algn="just">
              <a:lnSpc>
                <a:spcPct val="100000"/>
              </a:lnSpc>
              <a:spcBef>
                <a:spcPts val="0"/>
              </a:spcBef>
              <a:buFont typeface="Wingdings" panose="05000000000000000000" pitchFamily="2" charset="2"/>
              <a:buChar char="ü"/>
            </a:pPr>
            <a:endParaRPr lang="tr-TR" dirty="0">
              <a:solidFill>
                <a:srgbClr val="002060"/>
              </a:solidFill>
              <a:latin typeface="Bahnschrift" panose="020B0502040204020203" pitchFamily="34" charset="0"/>
              <a:cs typeface="Times New Roman" panose="02020603050405020304" pitchFamily="18" charset="0"/>
            </a:endParaRPr>
          </a:p>
          <a:p>
            <a:pPr marL="285750" indent="-285750" algn="just">
              <a:buFont typeface="Arial" panose="020B0604020202020204" pitchFamily="34" charset="0"/>
              <a:buChar char="•"/>
            </a:pPr>
            <a:r>
              <a:rPr lang="tr-TR" b="1" dirty="0" smtClean="0">
                <a:solidFill>
                  <a:srgbClr val="002060"/>
                </a:solidFill>
                <a:latin typeface="Bahnschrift" panose="020B0502040204020203" pitchFamily="34" charset="0"/>
                <a:cs typeface="Times New Roman" panose="02020603050405020304" pitchFamily="18" charset="0"/>
              </a:rPr>
              <a:t>Yeni </a:t>
            </a:r>
            <a:r>
              <a:rPr lang="tr-TR" b="1" dirty="0">
                <a:solidFill>
                  <a:srgbClr val="002060"/>
                </a:solidFill>
                <a:latin typeface="Bahnschrift" panose="020B0502040204020203" pitchFamily="34" charset="0"/>
                <a:cs typeface="Times New Roman" panose="02020603050405020304" pitchFamily="18" charset="0"/>
              </a:rPr>
              <a:t>işe başlayanlardan 3 yıl yurt içi asgari kurumlar vergisi alınmayacaktır.</a:t>
            </a:r>
          </a:p>
          <a:p>
            <a:pPr algn="just"/>
            <a:endParaRPr lang="tr-TR" sz="1200" dirty="0" smtClean="0">
              <a:solidFill>
                <a:srgbClr val="002060"/>
              </a:solidFill>
              <a:latin typeface="Bahnschrift" panose="020B0502040204020203" pitchFamily="34" charset="0"/>
              <a:cs typeface="Times New Roman" panose="02020603050405020304" pitchFamily="18" charset="0"/>
            </a:endParaRPr>
          </a:p>
          <a:p>
            <a:pPr algn="just"/>
            <a:r>
              <a:rPr lang="tr-TR" dirty="0" smtClean="0">
                <a:solidFill>
                  <a:srgbClr val="002060"/>
                </a:solidFill>
                <a:latin typeface="Bahnschrift" panose="020B0502040204020203" pitchFamily="34" charset="0"/>
                <a:cs typeface="Times New Roman" panose="02020603050405020304" pitchFamily="18" charset="0"/>
              </a:rPr>
              <a:t>Düzenleme </a:t>
            </a:r>
            <a:r>
              <a:rPr lang="tr-TR" b="1" dirty="0" smtClean="0">
                <a:solidFill>
                  <a:srgbClr val="002060"/>
                </a:solidFill>
                <a:latin typeface="Bahnschrift" panose="020B0502040204020203" pitchFamily="34" charset="0"/>
                <a:cs typeface="Times New Roman" panose="02020603050405020304" pitchFamily="18" charset="0"/>
              </a:rPr>
              <a:t>1.1.2025 tarihinden itibaren elde edilen kazançlara uygulanacaktır. </a:t>
            </a:r>
          </a:p>
        </p:txBody>
      </p:sp>
    </p:spTree>
    <p:extLst>
      <p:ext uri="{BB962C8B-B14F-4D97-AF65-F5344CB8AC3E}">
        <p14:creationId xmlns:p14="http://schemas.microsoft.com/office/powerpoint/2010/main" val="14247147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494D7B32-34C5-46C2-8F1D-CDBEC5A93F4E}" type="slidenum">
              <a:rPr lang="en-US" smtClean="0">
                <a:solidFill>
                  <a:srgbClr val="002060"/>
                </a:solidFill>
              </a:rPr>
              <a:pPr/>
              <a:t>7</a:t>
            </a:fld>
            <a:endParaRPr lang="en-US" dirty="0">
              <a:solidFill>
                <a:srgbClr val="002060"/>
              </a:solidFill>
            </a:endParaRPr>
          </a:p>
        </p:txBody>
      </p:sp>
      <p:sp>
        <p:nvSpPr>
          <p:cNvPr id="3" name="Dikdörtgen 2"/>
          <p:cNvSpPr/>
          <p:nvPr/>
        </p:nvSpPr>
        <p:spPr>
          <a:xfrm>
            <a:off x="503847" y="150612"/>
            <a:ext cx="11140635" cy="830997"/>
          </a:xfrm>
          <a:prstGeom prst="rect">
            <a:avLst/>
          </a:prstGeom>
        </p:spPr>
        <p:txBody>
          <a:bodyPr wrap="square">
            <a:spAutoFit/>
          </a:bodyPr>
          <a:lstStyle/>
          <a:p>
            <a:pPr marL="0" lvl="1" algn="ctr"/>
            <a:r>
              <a:rPr lang="tr-TR" sz="2400" b="1" dirty="0" smtClean="0">
                <a:solidFill>
                  <a:srgbClr val="C00000"/>
                </a:solidFill>
                <a:latin typeface="Bahnschrift" panose="020B0502040204020203" pitchFamily="34" charset="0"/>
              </a:rPr>
              <a:t>YİD Modeli </a:t>
            </a:r>
            <a:r>
              <a:rPr lang="tr-TR" sz="2400" b="1" dirty="0">
                <a:solidFill>
                  <a:srgbClr val="C00000"/>
                </a:solidFill>
                <a:latin typeface="Bahnschrift" panose="020B0502040204020203" pitchFamily="34" charset="0"/>
              </a:rPr>
              <a:t>ile </a:t>
            </a:r>
            <a:r>
              <a:rPr lang="tr-TR" sz="2400" b="1" dirty="0" smtClean="0">
                <a:solidFill>
                  <a:srgbClr val="C00000"/>
                </a:solidFill>
                <a:latin typeface="Bahnschrift" panose="020B0502040204020203" pitchFamily="34" charset="0"/>
              </a:rPr>
              <a:t>KÖİ Projeleri Kapsamında</a:t>
            </a:r>
          </a:p>
          <a:p>
            <a:pPr marL="0" lvl="1" algn="ctr"/>
            <a:r>
              <a:rPr lang="tr-TR" sz="2400" b="1" dirty="0" smtClean="0">
                <a:solidFill>
                  <a:srgbClr val="C00000"/>
                </a:solidFill>
                <a:latin typeface="Bahnschrift" panose="020B0502040204020203" pitchFamily="34" charset="0"/>
              </a:rPr>
              <a:t> </a:t>
            </a:r>
            <a:r>
              <a:rPr lang="tr-TR" sz="2400" b="1" dirty="0">
                <a:solidFill>
                  <a:srgbClr val="C00000"/>
                </a:solidFill>
                <a:latin typeface="Bahnschrift" panose="020B0502040204020203" pitchFamily="34" charset="0"/>
              </a:rPr>
              <a:t>Elde Edilen Kazançlardan %30 Oranında Kurumlar Vergisi Alınması</a:t>
            </a:r>
          </a:p>
        </p:txBody>
      </p:sp>
      <p:sp>
        <p:nvSpPr>
          <p:cNvPr id="4" name="Metin kutusu 3"/>
          <p:cNvSpPr txBox="1"/>
          <p:nvPr/>
        </p:nvSpPr>
        <p:spPr>
          <a:xfrm>
            <a:off x="434178" y="1518869"/>
            <a:ext cx="11427316" cy="3447098"/>
          </a:xfrm>
          <a:prstGeom prst="rect">
            <a:avLst/>
          </a:prstGeom>
          <a:noFill/>
        </p:spPr>
        <p:txBody>
          <a:bodyPr wrap="square" rtlCol="0">
            <a:spAutoFit/>
          </a:bodyPr>
          <a:lstStyle/>
          <a:p>
            <a:pPr marL="285750" indent="-285750" algn="just">
              <a:lnSpc>
                <a:spcPct val="110000"/>
              </a:lnSpc>
              <a:spcBef>
                <a:spcPts val="600"/>
              </a:spcBef>
              <a:buFont typeface="Arial" panose="020B0604020202020204" pitchFamily="34" charset="0"/>
              <a:buChar char="•"/>
            </a:pPr>
            <a:r>
              <a:rPr lang="tr-TR" sz="2000" b="1" kern="0" dirty="0" smtClean="0">
                <a:solidFill>
                  <a:srgbClr val="002060"/>
                </a:solidFill>
                <a:latin typeface="Bahnschrift" panose="020B0502040204020203" pitchFamily="34" charset="0"/>
                <a:cs typeface="Arial"/>
              </a:rPr>
              <a:t>3996 </a:t>
            </a:r>
            <a:r>
              <a:rPr lang="tr-TR" sz="2000" b="1" kern="0" dirty="0">
                <a:solidFill>
                  <a:srgbClr val="002060"/>
                </a:solidFill>
                <a:latin typeface="Bahnschrift" panose="020B0502040204020203" pitchFamily="34" charset="0"/>
                <a:cs typeface="Arial"/>
              </a:rPr>
              <a:t>sayılı Bazı Yatırım ve Hizmetlerin Yap-İşlet-Devret Modeli Çerçevesinde Yaptırılması Hakkında </a:t>
            </a:r>
            <a:r>
              <a:rPr lang="tr-TR" sz="2000" b="1" kern="0" dirty="0" smtClean="0">
                <a:solidFill>
                  <a:srgbClr val="002060"/>
                </a:solidFill>
                <a:latin typeface="Bahnschrift" panose="020B0502040204020203" pitchFamily="34" charset="0"/>
                <a:cs typeface="Arial"/>
              </a:rPr>
              <a:t>Kanun,</a:t>
            </a:r>
          </a:p>
          <a:p>
            <a:pPr marL="285750" indent="-285750" algn="just">
              <a:lnSpc>
                <a:spcPct val="110000"/>
              </a:lnSpc>
              <a:spcBef>
                <a:spcPts val="600"/>
              </a:spcBef>
              <a:buFont typeface="Arial" panose="020B0604020202020204" pitchFamily="34" charset="0"/>
              <a:buChar char="•"/>
            </a:pPr>
            <a:r>
              <a:rPr lang="tr-TR" sz="2000" b="1" kern="0" dirty="0" smtClean="0">
                <a:solidFill>
                  <a:srgbClr val="002060"/>
                </a:solidFill>
                <a:latin typeface="Bahnschrift" panose="020B0502040204020203" pitchFamily="34" charset="0"/>
                <a:cs typeface="Arial"/>
              </a:rPr>
              <a:t>6428 </a:t>
            </a:r>
            <a:r>
              <a:rPr lang="tr-TR" sz="2000" b="1" kern="0" dirty="0">
                <a:solidFill>
                  <a:srgbClr val="002060"/>
                </a:solidFill>
                <a:latin typeface="Bahnschrift" panose="020B0502040204020203" pitchFamily="34" charset="0"/>
                <a:cs typeface="Arial"/>
              </a:rPr>
              <a:t>sayılı Sağlık Bakanlığınca Kamu Özel İş Birliği Modeli ile Tesis Yaptırılması, Yenilenmesi ve Hizmet Alınması ile Bazı Kanun ve Kanun Hükmünde Kararnamelerde Değişiklik Yapılması Hakkında </a:t>
            </a:r>
            <a:r>
              <a:rPr lang="tr-TR" sz="2000" b="1" kern="0" dirty="0" smtClean="0">
                <a:solidFill>
                  <a:srgbClr val="002060"/>
                </a:solidFill>
                <a:latin typeface="Bahnschrift" panose="020B0502040204020203" pitchFamily="34" charset="0"/>
                <a:cs typeface="Arial"/>
              </a:rPr>
              <a:t>Kanun</a:t>
            </a:r>
          </a:p>
          <a:p>
            <a:pPr algn="just">
              <a:lnSpc>
                <a:spcPct val="110000"/>
              </a:lnSpc>
              <a:spcBef>
                <a:spcPts val="600"/>
              </a:spcBef>
            </a:pPr>
            <a:r>
              <a:rPr lang="tr-TR" sz="2000" b="1" kern="0" dirty="0" smtClean="0">
                <a:solidFill>
                  <a:srgbClr val="002060"/>
                </a:solidFill>
                <a:latin typeface="Bahnschrift" panose="020B0502040204020203" pitchFamily="34" charset="0"/>
                <a:cs typeface="Arial"/>
              </a:rPr>
              <a:t>kapsamında </a:t>
            </a:r>
            <a:r>
              <a:rPr lang="tr-TR" sz="2000" b="1" kern="0" dirty="0">
                <a:solidFill>
                  <a:srgbClr val="002060"/>
                </a:solidFill>
                <a:latin typeface="Bahnschrift" panose="020B0502040204020203" pitchFamily="34" charset="0"/>
                <a:cs typeface="Arial"/>
              </a:rPr>
              <a:t>faaliyet gösteren kurumların bu faaliyetlerinden elde ettikleri kazançlarına kurumlar vergisi </a:t>
            </a:r>
            <a:r>
              <a:rPr lang="tr-TR" sz="2000" b="1" kern="0" dirty="0" smtClean="0">
                <a:solidFill>
                  <a:srgbClr val="002060"/>
                </a:solidFill>
                <a:latin typeface="Bahnschrift" panose="020B0502040204020203" pitchFamily="34" charset="0"/>
                <a:cs typeface="Arial"/>
              </a:rPr>
              <a:t>oranı </a:t>
            </a:r>
            <a:r>
              <a:rPr lang="tr-TR" sz="2000" b="1" kern="0" dirty="0">
                <a:solidFill>
                  <a:srgbClr val="002060"/>
                </a:solidFill>
                <a:latin typeface="Bahnschrift" panose="020B0502040204020203" pitchFamily="34" charset="0"/>
                <a:cs typeface="Arial"/>
              </a:rPr>
              <a:t>%25 yerine %30 olarak </a:t>
            </a:r>
            <a:r>
              <a:rPr lang="tr-TR" sz="2000" b="1" kern="0" dirty="0" smtClean="0">
                <a:solidFill>
                  <a:srgbClr val="002060"/>
                </a:solidFill>
                <a:latin typeface="Bahnschrift" panose="020B0502040204020203" pitchFamily="34" charset="0"/>
                <a:cs typeface="Arial"/>
              </a:rPr>
              <a:t>uygulanacaktır.</a:t>
            </a:r>
          </a:p>
          <a:p>
            <a:pPr algn="just">
              <a:lnSpc>
                <a:spcPct val="110000"/>
              </a:lnSpc>
              <a:spcBef>
                <a:spcPts val="600"/>
              </a:spcBef>
            </a:pPr>
            <a:endParaRPr lang="tr-TR" sz="2000" b="1" kern="0" dirty="0" smtClean="0">
              <a:solidFill>
                <a:srgbClr val="002060"/>
              </a:solidFill>
              <a:latin typeface="Bahnschrift" panose="020B0502040204020203" pitchFamily="34" charset="0"/>
              <a:cs typeface="Arial"/>
            </a:endParaRPr>
          </a:p>
          <a:p>
            <a:pPr algn="just">
              <a:lnSpc>
                <a:spcPct val="110000"/>
              </a:lnSpc>
              <a:spcBef>
                <a:spcPts val="600"/>
              </a:spcBef>
            </a:pPr>
            <a:r>
              <a:rPr lang="tr-TR" sz="2000" b="1" kern="0" dirty="0" smtClean="0">
                <a:solidFill>
                  <a:srgbClr val="002060"/>
                </a:solidFill>
                <a:latin typeface="Bahnschrift" panose="020B0502040204020203" pitchFamily="34" charset="0"/>
                <a:cs typeface="Arial"/>
              </a:rPr>
              <a:t>Düzenleme 1.1.2025 tarihinden itibaren elde edilen kazançlara uygulanacaktır. </a:t>
            </a:r>
            <a:endParaRPr lang="tr-TR" sz="2000" b="1" kern="0" dirty="0">
              <a:solidFill>
                <a:srgbClr val="002060"/>
              </a:solidFill>
              <a:latin typeface="Bahnschrift" panose="020B0502040204020203" pitchFamily="34" charset="0"/>
              <a:cs typeface="Arial"/>
            </a:endParaRPr>
          </a:p>
        </p:txBody>
      </p:sp>
    </p:spTree>
    <p:extLst>
      <p:ext uri="{BB962C8B-B14F-4D97-AF65-F5344CB8AC3E}">
        <p14:creationId xmlns:p14="http://schemas.microsoft.com/office/powerpoint/2010/main" val="11504896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txBox="1">
            <a:spLocks/>
          </p:cNvSpPr>
          <p:nvPr/>
        </p:nvSpPr>
        <p:spPr>
          <a:xfrm>
            <a:off x="630346" y="1302393"/>
            <a:ext cx="11251766" cy="5373053"/>
          </a:xfrm>
          <a:prstGeom prst="rect">
            <a:avLst/>
          </a:prstGeom>
        </p:spPr>
        <p:txBody>
          <a:bodyPr wrap="square" lIns="0" tIns="0" rIns="0" bIns="0">
            <a:noAutofit/>
          </a:bodyPr>
          <a:lstStyle>
            <a:lvl1pPr>
              <a:defRPr sz="5000" b="0" i="0">
                <a:solidFill>
                  <a:srgbClr val="009CB0"/>
                </a:solidFill>
                <a:latin typeface="Arial"/>
                <a:ea typeface="+mj-ea"/>
                <a:cs typeface="Arial"/>
              </a:defRPr>
            </a:lvl1pPr>
          </a:lstStyle>
          <a:p>
            <a:pPr algn="just">
              <a:lnSpc>
                <a:spcPct val="110000"/>
              </a:lnSpc>
              <a:spcBef>
                <a:spcPts val="600"/>
              </a:spcBef>
            </a:pPr>
            <a:r>
              <a:rPr lang="tr-TR" sz="1800" b="1" dirty="0" smtClean="0">
                <a:solidFill>
                  <a:srgbClr val="002060"/>
                </a:solidFill>
                <a:latin typeface="Bahnschrift" panose="020B0502040204020203" pitchFamily="34" charset="0"/>
              </a:rPr>
              <a:t>Yatırım </a:t>
            </a:r>
            <a:r>
              <a:rPr lang="tr-TR" sz="1800" b="1" dirty="0">
                <a:solidFill>
                  <a:srgbClr val="002060"/>
                </a:solidFill>
                <a:latin typeface="Bahnschrift" panose="020B0502040204020203" pitchFamily="34" charset="0"/>
              </a:rPr>
              <a:t>Fon ve Ortaklıklarının kazançlarının tamamı kurumlar vergisinden </a:t>
            </a:r>
            <a:r>
              <a:rPr lang="tr-TR" sz="1800" b="1" dirty="0" smtClean="0">
                <a:solidFill>
                  <a:srgbClr val="002060"/>
                </a:solidFill>
                <a:latin typeface="Bahnschrift" panose="020B0502040204020203" pitchFamily="34" charset="0"/>
              </a:rPr>
              <a:t>istisnadır.</a:t>
            </a:r>
          </a:p>
          <a:p>
            <a:pPr algn="just">
              <a:lnSpc>
                <a:spcPct val="110000"/>
              </a:lnSpc>
              <a:spcBef>
                <a:spcPts val="600"/>
              </a:spcBef>
            </a:pPr>
            <a:r>
              <a:rPr lang="tr-TR" sz="1800" b="1" dirty="0" smtClean="0">
                <a:solidFill>
                  <a:srgbClr val="002060"/>
                </a:solidFill>
                <a:latin typeface="Bahnschrift" panose="020B0502040204020203" pitchFamily="34" charset="0"/>
              </a:rPr>
              <a:t>Yapılan düzenleme ile bu istisna;</a:t>
            </a:r>
            <a:endParaRPr lang="tr-TR" sz="1800" b="1" dirty="0">
              <a:solidFill>
                <a:srgbClr val="002060"/>
              </a:solidFill>
              <a:latin typeface="Bahnschrift" panose="020B0502040204020203" pitchFamily="34" charset="0"/>
            </a:endParaRPr>
          </a:p>
          <a:p>
            <a:pPr marL="285750" indent="-285750" algn="just">
              <a:lnSpc>
                <a:spcPct val="110000"/>
              </a:lnSpc>
              <a:spcBef>
                <a:spcPts val="600"/>
              </a:spcBef>
              <a:buFont typeface="Arial" panose="020B0604020202020204" pitchFamily="34" charset="0"/>
              <a:buChar char="•"/>
            </a:pPr>
            <a:r>
              <a:rPr lang="tr-TR" sz="1800" b="1" dirty="0" smtClean="0">
                <a:solidFill>
                  <a:srgbClr val="002060"/>
                </a:solidFill>
                <a:latin typeface="Bahnschrift" panose="020B0502040204020203" pitchFamily="34" charset="0"/>
                <a:cs typeface="Times New Roman" panose="02020603050405020304" pitchFamily="18" charset="0"/>
              </a:rPr>
              <a:t>GYO </a:t>
            </a:r>
            <a:r>
              <a:rPr lang="tr-TR" sz="1800" b="1" dirty="0">
                <a:solidFill>
                  <a:srgbClr val="002060"/>
                </a:solidFill>
                <a:latin typeface="Bahnschrift" panose="020B0502040204020203" pitchFamily="34" charset="0"/>
                <a:cs typeface="Times New Roman" panose="02020603050405020304" pitchFamily="18" charset="0"/>
              </a:rPr>
              <a:t>ve </a:t>
            </a:r>
            <a:r>
              <a:rPr lang="tr-TR" sz="1800" b="1" dirty="0" err="1">
                <a:solidFill>
                  <a:srgbClr val="002060"/>
                </a:solidFill>
                <a:latin typeface="Bahnschrift" panose="020B0502040204020203" pitchFamily="34" charset="0"/>
                <a:cs typeface="Times New Roman" panose="02020603050405020304" pitchFamily="18" charset="0"/>
              </a:rPr>
              <a:t>GYF’ler</a:t>
            </a:r>
            <a:r>
              <a:rPr lang="tr-TR" sz="1800" b="1" dirty="0">
                <a:solidFill>
                  <a:srgbClr val="002060"/>
                </a:solidFill>
                <a:latin typeface="Bahnschrift" panose="020B0502040204020203" pitchFamily="34" charset="0"/>
                <a:cs typeface="Times New Roman" panose="02020603050405020304" pitchFamily="18" charset="0"/>
              </a:rPr>
              <a:t> dahil </a:t>
            </a:r>
            <a:r>
              <a:rPr lang="tr-TR" sz="1800" b="1" dirty="0">
                <a:solidFill>
                  <a:srgbClr val="C00000"/>
                </a:solidFill>
                <a:latin typeface="Bahnschrift" panose="020B0502040204020203" pitchFamily="34" charset="0"/>
                <a:cs typeface="Times New Roman" panose="02020603050405020304" pitchFamily="18" charset="0"/>
              </a:rPr>
              <a:t>tüm fon ve ortaklıkların </a:t>
            </a:r>
            <a:r>
              <a:rPr lang="tr-TR" sz="1800" b="1" dirty="0">
                <a:solidFill>
                  <a:srgbClr val="002060"/>
                </a:solidFill>
                <a:latin typeface="Bahnschrift" panose="020B0502040204020203" pitchFamily="34" charset="0"/>
                <a:cs typeface="Times New Roman" panose="02020603050405020304" pitchFamily="18" charset="0"/>
              </a:rPr>
              <a:t>sahip oldukları gayrimenkullerden elde ettikleri </a:t>
            </a:r>
            <a:r>
              <a:rPr lang="tr-TR" sz="1800" b="1" dirty="0">
                <a:solidFill>
                  <a:srgbClr val="C00000"/>
                </a:solidFill>
                <a:latin typeface="Bahnschrift" panose="020B0502040204020203" pitchFamily="34" charset="0"/>
                <a:cs typeface="Times New Roman" panose="02020603050405020304" pitchFamily="18" charset="0"/>
              </a:rPr>
              <a:t>kazançlarının %50’sinin </a:t>
            </a:r>
            <a:r>
              <a:rPr lang="tr-TR" sz="1800" b="1" dirty="0" smtClean="0">
                <a:solidFill>
                  <a:srgbClr val="C00000"/>
                </a:solidFill>
                <a:latin typeface="Bahnschrift" panose="020B0502040204020203" pitchFamily="34" charset="0"/>
                <a:cs typeface="Times New Roman" panose="02020603050405020304" pitchFamily="18" charset="0"/>
              </a:rPr>
              <a:t>dağıtılması </a:t>
            </a:r>
            <a:r>
              <a:rPr lang="tr-TR" sz="1800" b="1" dirty="0">
                <a:solidFill>
                  <a:srgbClr val="C00000"/>
                </a:solidFill>
                <a:latin typeface="Bahnschrift" panose="020B0502040204020203" pitchFamily="34" charset="0"/>
                <a:cs typeface="Times New Roman" panose="02020603050405020304" pitchFamily="18" charset="0"/>
              </a:rPr>
              <a:t>şartına </a:t>
            </a:r>
            <a:r>
              <a:rPr lang="tr-TR" sz="1800" b="1" dirty="0" smtClean="0">
                <a:solidFill>
                  <a:srgbClr val="C00000"/>
                </a:solidFill>
                <a:latin typeface="Bahnschrift" panose="020B0502040204020203" pitchFamily="34" charset="0"/>
                <a:cs typeface="Times New Roman" panose="02020603050405020304" pitchFamily="18" charset="0"/>
              </a:rPr>
              <a:t>bağlanmıştır. </a:t>
            </a:r>
          </a:p>
          <a:p>
            <a:pPr marL="285750" indent="-285750" algn="just">
              <a:lnSpc>
                <a:spcPct val="110000"/>
              </a:lnSpc>
              <a:spcBef>
                <a:spcPts val="600"/>
              </a:spcBef>
              <a:buFont typeface="Arial" panose="020B0604020202020204" pitchFamily="34" charset="0"/>
              <a:buChar char="•"/>
            </a:pPr>
            <a:r>
              <a:rPr lang="tr-TR" sz="1800" b="1" dirty="0" smtClean="0">
                <a:solidFill>
                  <a:srgbClr val="002060"/>
                </a:solidFill>
                <a:latin typeface="Bahnschrift" panose="020B0502040204020203" pitchFamily="34" charset="0"/>
              </a:rPr>
              <a:t>Gayrimenkullerden elde edilen kazançlar üzerinden ayrıca, yurt içi asgari </a:t>
            </a:r>
            <a:r>
              <a:rPr lang="tr-TR" sz="1800" b="1" dirty="0">
                <a:solidFill>
                  <a:srgbClr val="002060"/>
                </a:solidFill>
                <a:latin typeface="Bahnschrift" panose="020B0502040204020203" pitchFamily="34" charset="0"/>
              </a:rPr>
              <a:t>kurumlar vergisi </a:t>
            </a:r>
            <a:r>
              <a:rPr lang="tr-TR" sz="1800" b="1" dirty="0" smtClean="0">
                <a:solidFill>
                  <a:srgbClr val="002060"/>
                </a:solidFill>
                <a:latin typeface="Bahnschrift" panose="020B0502040204020203" pitchFamily="34" charset="0"/>
              </a:rPr>
              <a:t>ödenecektir.</a:t>
            </a:r>
            <a:endParaRPr lang="tr-TR" sz="1800" b="1" dirty="0" smtClean="0">
              <a:solidFill>
                <a:srgbClr val="C00000"/>
              </a:solidFill>
              <a:latin typeface="Bahnschrift" panose="020B0502040204020203" pitchFamily="34" charset="0"/>
              <a:cs typeface="Times New Roman" panose="02020603050405020304" pitchFamily="18" charset="0"/>
            </a:endParaRPr>
          </a:p>
          <a:p>
            <a:pPr marL="285750" indent="-285750" algn="just">
              <a:lnSpc>
                <a:spcPct val="110000"/>
              </a:lnSpc>
              <a:spcBef>
                <a:spcPts val="600"/>
              </a:spcBef>
              <a:buFont typeface="Arial" panose="020B0604020202020204" pitchFamily="34" charset="0"/>
              <a:buChar char="•"/>
            </a:pPr>
            <a:r>
              <a:rPr lang="tr-TR" sz="1800" b="1" dirty="0" smtClean="0">
                <a:solidFill>
                  <a:srgbClr val="002060"/>
                </a:solidFill>
                <a:latin typeface="Bahnschrift" panose="020B0502040204020203" pitchFamily="34" charset="0"/>
              </a:rPr>
              <a:t>İstisna kazancın %50’sinin dağıtılması durumunda kar dağıtımı stopajı yapılacaktır.</a:t>
            </a:r>
          </a:p>
          <a:p>
            <a:pPr marL="285750" indent="-285750" algn="just">
              <a:lnSpc>
                <a:spcPct val="110000"/>
              </a:lnSpc>
              <a:spcBef>
                <a:spcPts val="600"/>
              </a:spcBef>
              <a:buFont typeface="Arial" panose="020B0604020202020204" pitchFamily="34" charset="0"/>
              <a:buChar char="•"/>
            </a:pPr>
            <a:r>
              <a:rPr lang="tr-TR" sz="1800" b="1" dirty="0" smtClean="0">
                <a:solidFill>
                  <a:srgbClr val="002060"/>
                </a:solidFill>
                <a:latin typeface="Bahnschrift" panose="020B0502040204020203" pitchFamily="34" charset="0"/>
                <a:cs typeface="Times New Roman" panose="02020603050405020304" pitchFamily="18" charset="0"/>
              </a:rPr>
              <a:t>Gerçek kişiler, </a:t>
            </a:r>
            <a:r>
              <a:rPr lang="tr-TR" sz="1800" b="1" dirty="0" err="1" smtClean="0">
                <a:solidFill>
                  <a:srgbClr val="002060"/>
                </a:solidFill>
                <a:latin typeface="Bahnschrift" panose="020B0502040204020203" pitchFamily="34" charset="0"/>
                <a:cs typeface="Times New Roman" panose="02020603050405020304" pitchFamily="18" charset="0"/>
              </a:rPr>
              <a:t>GYO’lardan</a:t>
            </a:r>
            <a:r>
              <a:rPr lang="tr-TR" sz="1800" b="1" dirty="0" smtClean="0">
                <a:solidFill>
                  <a:srgbClr val="002060"/>
                </a:solidFill>
                <a:latin typeface="Bahnschrift" panose="020B0502040204020203" pitchFamily="34" charset="0"/>
                <a:cs typeface="Times New Roman" panose="02020603050405020304" pitchFamily="18" charset="0"/>
              </a:rPr>
              <a:t> elde ettikleri kar paylarının yarısı istisna olup kalan tutarın 230.000 TL’yi aşması halinde, beyanname verecektir.</a:t>
            </a:r>
          </a:p>
          <a:p>
            <a:pPr marL="285750" indent="-285750" algn="just">
              <a:lnSpc>
                <a:spcPct val="110000"/>
              </a:lnSpc>
              <a:spcBef>
                <a:spcPts val="600"/>
              </a:spcBef>
              <a:buFont typeface="Arial" panose="020B0604020202020204" pitchFamily="34" charset="0"/>
              <a:buChar char="•"/>
            </a:pPr>
            <a:r>
              <a:rPr lang="tr-TR" sz="1800" b="1" dirty="0" smtClean="0">
                <a:solidFill>
                  <a:srgbClr val="002060"/>
                </a:solidFill>
                <a:latin typeface="Bahnschrift" panose="020B0502040204020203" pitchFamily="34" charset="0"/>
                <a:cs typeface="Times New Roman" panose="02020603050405020304" pitchFamily="18" charset="0"/>
              </a:rPr>
              <a:t>Kurumlar vergisi mükelleflerinin elde ettikleri kar payları ise </a:t>
            </a:r>
            <a:r>
              <a:rPr lang="tr-TR" sz="1800" b="1" dirty="0" smtClean="0">
                <a:solidFill>
                  <a:srgbClr val="002060"/>
                </a:solidFill>
                <a:latin typeface="Bahnschrift" panose="020B0502040204020203" pitchFamily="34" charset="0"/>
                <a:ea typeface="+mn-ea"/>
                <a:cs typeface="Times New Roman" panose="02020603050405020304" pitchFamily="18" charset="0"/>
              </a:rPr>
              <a:t>kurum kazancına dahil edilerek kurumlar vergisine tabi tutulacaktır.</a:t>
            </a:r>
            <a:endParaRPr lang="tr-TR" sz="1800" b="1" dirty="0" smtClean="0">
              <a:solidFill>
                <a:srgbClr val="002060"/>
              </a:solidFill>
              <a:latin typeface="Bahnschrift" panose="020B0502040204020203" pitchFamily="34" charset="0"/>
              <a:cs typeface="Times New Roman" panose="02020603050405020304" pitchFamily="18" charset="0"/>
            </a:endParaRPr>
          </a:p>
          <a:p>
            <a:pPr algn="just">
              <a:lnSpc>
                <a:spcPct val="110000"/>
              </a:lnSpc>
              <a:spcBef>
                <a:spcPts val="600"/>
              </a:spcBef>
            </a:pPr>
            <a:endParaRPr lang="tr-TR" sz="900" b="1" dirty="0" smtClean="0">
              <a:solidFill>
                <a:srgbClr val="C00000"/>
              </a:solidFill>
              <a:latin typeface="Bahnschrift" panose="020B0502040204020203" pitchFamily="34" charset="0"/>
              <a:cs typeface="Times New Roman" panose="02020603050405020304" pitchFamily="18" charset="0"/>
            </a:endParaRPr>
          </a:p>
          <a:p>
            <a:pPr algn="just">
              <a:lnSpc>
                <a:spcPct val="110000"/>
              </a:lnSpc>
              <a:spcBef>
                <a:spcPts val="600"/>
              </a:spcBef>
            </a:pPr>
            <a:r>
              <a:rPr lang="tr-TR" sz="1800" b="1" dirty="0" smtClean="0">
                <a:solidFill>
                  <a:srgbClr val="002060"/>
                </a:solidFill>
                <a:latin typeface="Bahnschrift" panose="020B0502040204020203" pitchFamily="34" charset="0"/>
                <a:cs typeface="Times New Roman" panose="02020603050405020304" pitchFamily="18" charset="0"/>
              </a:rPr>
              <a:t>Düzenleme </a:t>
            </a:r>
            <a:r>
              <a:rPr lang="tr-TR" sz="1800" b="1" dirty="0">
                <a:solidFill>
                  <a:srgbClr val="002060"/>
                </a:solidFill>
                <a:latin typeface="Bahnschrift" panose="020B0502040204020203" pitchFamily="34" charset="0"/>
                <a:cs typeface="Times New Roman" panose="02020603050405020304" pitchFamily="18" charset="0"/>
              </a:rPr>
              <a:t>1.1.2025 tarihinden itibaren elde edilen kazançlara </a:t>
            </a:r>
            <a:r>
              <a:rPr lang="tr-TR" sz="1800" b="1" dirty="0" smtClean="0">
                <a:solidFill>
                  <a:srgbClr val="002060"/>
                </a:solidFill>
                <a:latin typeface="Bahnschrift" panose="020B0502040204020203" pitchFamily="34" charset="0"/>
                <a:cs typeface="Times New Roman" panose="02020603050405020304" pitchFamily="18" charset="0"/>
              </a:rPr>
              <a:t>uygulanacaktır. </a:t>
            </a:r>
          </a:p>
        </p:txBody>
      </p:sp>
      <p:sp>
        <p:nvSpPr>
          <p:cNvPr id="4" name="Dikdörtgen 3"/>
          <p:cNvSpPr/>
          <p:nvPr/>
        </p:nvSpPr>
        <p:spPr>
          <a:xfrm>
            <a:off x="543261" y="117847"/>
            <a:ext cx="11174849" cy="769441"/>
          </a:xfrm>
          <a:prstGeom prst="rect">
            <a:avLst/>
          </a:prstGeom>
        </p:spPr>
        <p:txBody>
          <a:bodyPr wrap="square">
            <a:spAutoFit/>
          </a:bodyPr>
          <a:lstStyle/>
          <a:p>
            <a:pPr algn="ctr"/>
            <a:r>
              <a:rPr lang="tr-TR" sz="22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Yatırım </a:t>
            </a:r>
            <a:r>
              <a:rPr lang="tr-TR" sz="2200" b="1" dirty="0">
                <a:solidFill>
                  <a:srgbClr val="C00000"/>
                </a:solidFill>
                <a:latin typeface="Bahnschrift" panose="020B0502040204020203" pitchFamily="34" charset="0"/>
                <a:ea typeface="Calibri" panose="020F0502020204030204" pitchFamily="34" charset="0"/>
                <a:cs typeface="Calibri" panose="020F0502020204030204" pitchFamily="34" charset="0"/>
              </a:rPr>
              <a:t>Fon ve Ortaklıklarının Gayrimenkul </a:t>
            </a:r>
            <a:r>
              <a:rPr lang="tr-TR" sz="22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Kazançlarının</a:t>
            </a:r>
          </a:p>
          <a:p>
            <a:pPr algn="ctr"/>
            <a:r>
              <a:rPr lang="tr-TR" sz="22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 Kar </a:t>
            </a:r>
            <a:r>
              <a:rPr lang="tr-TR" sz="2200" b="1" dirty="0">
                <a:solidFill>
                  <a:srgbClr val="C00000"/>
                </a:solidFill>
                <a:latin typeface="Bahnschrift" panose="020B0502040204020203" pitchFamily="34" charset="0"/>
                <a:ea typeface="Calibri" panose="020F0502020204030204" pitchFamily="34" charset="0"/>
                <a:cs typeface="Calibri" panose="020F0502020204030204" pitchFamily="34" charset="0"/>
              </a:rPr>
              <a:t>Dağıtımına Bağlı İstisna </a:t>
            </a:r>
            <a:r>
              <a:rPr lang="tr-TR" sz="22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Edilmesi</a:t>
            </a:r>
            <a:endParaRPr lang="tr-TR" sz="2200" b="1" dirty="0">
              <a:solidFill>
                <a:srgbClr val="C00000"/>
              </a:solidFill>
              <a:latin typeface="Bahnschrift" panose="020B0502040204020203" pitchFamily="34" charset="0"/>
            </a:endParaRPr>
          </a:p>
        </p:txBody>
      </p:sp>
      <p:sp>
        <p:nvSpPr>
          <p:cNvPr id="7" name="Slayt Numarası Yer Tutucusu 6"/>
          <p:cNvSpPr>
            <a:spLocks noGrp="1"/>
          </p:cNvSpPr>
          <p:nvPr>
            <p:ph type="sldNum" sz="quarter" idx="12"/>
          </p:nvPr>
        </p:nvSpPr>
        <p:spPr/>
        <p:txBody>
          <a:bodyPr/>
          <a:lstStyle/>
          <a:p>
            <a:fld id="{494D7B32-34C5-46C2-8F1D-CDBEC5A93F4E}" type="slidenum">
              <a:rPr lang="en-US" smtClean="0">
                <a:solidFill>
                  <a:srgbClr val="002060"/>
                </a:solidFill>
              </a:rPr>
              <a:pPr/>
              <a:t>8</a:t>
            </a:fld>
            <a:endParaRPr lang="en-US" dirty="0">
              <a:solidFill>
                <a:srgbClr val="002060"/>
              </a:solidFill>
            </a:endParaRPr>
          </a:p>
        </p:txBody>
      </p:sp>
    </p:spTree>
    <p:extLst>
      <p:ext uri="{BB962C8B-B14F-4D97-AF65-F5344CB8AC3E}">
        <p14:creationId xmlns:p14="http://schemas.microsoft.com/office/powerpoint/2010/main" val="41613777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494D7B32-34C5-46C2-8F1D-CDBEC5A93F4E}" type="slidenum">
              <a:rPr lang="en-US" smtClean="0">
                <a:solidFill>
                  <a:srgbClr val="002060"/>
                </a:solidFill>
              </a:rPr>
              <a:pPr/>
              <a:t>9</a:t>
            </a:fld>
            <a:endParaRPr lang="en-US" dirty="0">
              <a:solidFill>
                <a:srgbClr val="002060"/>
              </a:solidFill>
            </a:endParaRPr>
          </a:p>
        </p:txBody>
      </p:sp>
      <p:sp>
        <p:nvSpPr>
          <p:cNvPr id="3" name="Dikdörtgen 2"/>
          <p:cNvSpPr/>
          <p:nvPr/>
        </p:nvSpPr>
        <p:spPr>
          <a:xfrm>
            <a:off x="616971" y="827691"/>
            <a:ext cx="10701659" cy="4222694"/>
          </a:xfrm>
          <a:prstGeom prst="rect">
            <a:avLst/>
          </a:prstGeom>
        </p:spPr>
        <p:txBody>
          <a:bodyPr wrap="square">
            <a:spAutoFit/>
          </a:bodyPr>
          <a:lstStyle/>
          <a:p>
            <a:pPr algn="just">
              <a:lnSpc>
                <a:spcPct val="110000"/>
              </a:lnSpc>
            </a:pPr>
            <a:r>
              <a:rPr lang="tr-TR" sz="2000" b="1" dirty="0" smtClean="0">
                <a:solidFill>
                  <a:srgbClr val="002060"/>
                </a:solidFill>
                <a:latin typeface="Bahnschrift" panose="020B0502040204020203" pitchFamily="34" charset="0"/>
              </a:rPr>
              <a:t>Serbest Bölgeler Kanununa göre;</a:t>
            </a:r>
          </a:p>
          <a:p>
            <a:pPr algn="just">
              <a:lnSpc>
                <a:spcPct val="110000"/>
              </a:lnSpc>
            </a:pPr>
            <a:endParaRPr lang="tr-TR" sz="2000" b="1" dirty="0" smtClean="0">
              <a:solidFill>
                <a:srgbClr val="002060"/>
              </a:solidFill>
              <a:latin typeface="Bahnschrift" panose="020B0502040204020203" pitchFamily="34" charset="0"/>
            </a:endParaRPr>
          </a:p>
          <a:p>
            <a:pPr algn="just">
              <a:lnSpc>
                <a:spcPct val="110000"/>
              </a:lnSpc>
            </a:pPr>
            <a:r>
              <a:rPr lang="tr-TR" sz="2000" b="1" dirty="0" smtClean="0">
                <a:solidFill>
                  <a:srgbClr val="002060"/>
                </a:solidFill>
                <a:latin typeface="Bahnschrift" panose="020B0502040204020203" pitchFamily="34" charset="0"/>
              </a:rPr>
              <a:t>Serbest </a:t>
            </a:r>
            <a:r>
              <a:rPr lang="tr-TR" sz="2000" b="1" dirty="0">
                <a:solidFill>
                  <a:srgbClr val="002060"/>
                </a:solidFill>
                <a:latin typeface="Bahnschrift" panose="020B0502040204020203" pitchFamily="34" charset="0"/>
              </a:rPr>
              <a:t>bölgelerdeki üretim faaliyetlerinden elde edilen kazançların tamamı, üretilen ürünlerin yurt içine ya da yurt dışına satılıp satılmadığına bakılmaksızın kurumlar vergisinden istisnadır. </a:t>
            </a:r>
            <a:endParaRPr lang="tr-TR" sz="2000" b="1" dirty="0" smtClean="0">
              <a:solidFill>
                <a:srgbClr val="002060"/>
              </a:solidFill>
              <a:latin typeface="Bahnschrift" panose="020B0502040204020203" pitchFamily="34" charset="0"/>
            </a:endParaRPr>
          </a:p>
          <a:p>
            <a:pPr algn="just">
              <a:lnSpc>
                <a:spcPct val="110000"/>
              </a:lnSpc>
            </a:pPr>
            <a:endParaRPr lang="tr-TR" sz="1200" b="1" dirty="0">
              <a:solidFill>
                <a:srgbClr val="002060"/>
              </a:solidFill>
              <a:latin typeface="Bahnschrift" panose="020B0502040204020203" pitchFamily="34" charset="0"/>
            </a:endParaRPr>
          </a:p>
          <a:p>
            <a:pPr lvl="0" algn="just">
              <a:lnSpc>
                <a:spcPct val="110000"/>
              </a:lnSpc>
            </a:pPr>
            <a:r>
              <a:rPr lang="tr-TR" sz="2000" b="1" dirty="0" smtClean="0">
                <a:solidFill>
                  <a:srgbClr val="002060"/>
                </a:solidFill>
                <a:latin typeface="Bahnschrift" panose="020B0502040204020203" pitchFamily="34" charset="0"/>
              </a:rPr>
              <a:t>7524 sayılı Kanunla;</a:t>
            </a:r>
          </a:p>
          <a:p>
            <a:pPr lvl="0" algn="just">
              <a:lnSpc>
                <a:spcPct val="110000"/>
              </a:lnSpc>
            </a:pPr>
            <a:endParaRPr lang="tr-TR" sz="2000" b="1" dirty="0">
              <a:solidFill>
                <a:srgbClr val="002060"/>
              </a:solidFill>
              <a:latin typeface="Bahnschrift" panose="020B0502040204020203" pitchFamily="34" charset="0"/>
            </a:endParaRPr>
          </a:p>
          <a:p>
            <a:pPr lvl="0" algn="just">
              <a:lnSpc>
                <a:spcPct val="110000"/>
              </a:lnSpc>
            </a:pPr>
            <a:r>
              <a:rPr lang="tr-TR" sz="2000" b="1" dirty="0" smtClean="0">
                <a:solidFill>
                  <a:srgbClr val="002060"/>
                </a:solidFill>
                <a:latin typeface="Bahnschrift" panose="020B0502040204020203" pitchFamily="34" charset="0"/>
              </a:rPr>
              <a:t>Serbest </a:t>
            </a:r>
            <a:r>
              <a:rPr lang="tr-TR" sz="2000" b="1" dirty="0">
                <a:solidFill>
                  <a:srgbClr val="002060"/>
                </a:solidFill>
                <a:latin typeface="Bahnschrift" panose="020B0502040204020203" pitchFamily="34" charset="0"/>
              </a:rPr>
              <a:t>bölgelerde faaliyet gösteren kurumların münhasıran ihracattan elde ettikleri </a:t>
            </a:r>
            <a:r>
              <a:rPr lang="tr-TR" sz="2000" b="1" dirty="0" smtClean="0">
                <a:solidFill>
                  <a:srgbClr val="002060"/>
                </a:solidFill>
                <a:latin typeface="Bahnschrift" panose="020B0502040204020203" pitchFamily="34" charset="0"/>
              </a:rPr>
              <a:t>kazançları için istisna devam ettirilmiş, yurtiçine </a:t>
            </a:r>
            <a:r>
              <a:rPr lang="tr-TR" sz="2000" b="1" dirty="0">
                <a:solidFill>
                  <a:srgbClr val="002060"/>
                </a:solidFill>
                <a:latin typeface="Bahnschrift" panose="020B0502040204020203" pitchFamily="34" charset="0"/>
              </a:rPr>
              <a:t>yaptıkları satışlardan elde edilen </a:t>
            </a:r>
            <a:r>
              <a:rPr lang="tr-TR" sz="2000" b="1" dirty="0" smtClean="0">
                <a:solidFill>
                  <a:srgbClr val="002060"/>
                </a:solidFill>
                <a:latin typeface="Bahnschrift" panose="020B0502040204020203" pitchFamily="34" charset="0"/>
              </a:rPr>
              <a:t>kazançlarına </a:t>
            </a:r>
            <a:r>
              <a:rPr lang="tr-TR" sz="2000" b="1" dirty="0">
                <a:solidFill>
                  <a:srgbClr val="002060"/>
                </a:solidFill>
                <a:latin typeface="Bahnschrift" panose="020B0502040204020203" pitchFamily="34" charset="0"/>
              </a:rPr>
              <a:t>tanınan </a:t>
            </a:r>
            <a:r>
              <a:rPr lang="tr-TR" sz="2000" b="1" dirty="0" smtClean="0">
                <a:solidFill>
                  <a:srgbClr val="002060"/>
                </a:solidFill>
                <a:latin typeface="Bahnschrift" panose="020B0502040204020203" pitchFamily="34" charset="0"/>
              </a:rPr>
              <a:t>istisna kaldırılmıştır.</a:t>
            </a:r>
            <a:endParaRPr lang="tr-TR" sz="1100" b="1" dirty="0" smtClean="0">
              <a:solidFill>
                <a:srgbClr val="002060"/>
              </a:solidFill>
              <a:latin typeface="Bahnschrift" panose="020B0502040204020203" pitchFamily="34" charset="0"/>
            </a:endParaRPr>
          </a:p>
          <a:p>
            <a:pPr lvl="0" algn="just">
              <a:lnSpc>
                <a:spcPct val="110000"/>
              </a:lnSpc>
            </a:pPr>
            <a:endParaRPr lang="tr-TR" sz="1200" b="1" dirty="0" smtClean="0">
              <a:solidFill>
                <a:srgbClr val="002060"/>
              </a:solidFill>
              <a:latin typeface="Bahnschrift" panose="020B0502040204020203" pitchFamily="34" charset="0"/>
            </a:endParaRPr>
          </a:p>
          <a:p>
            <a:pPr lvl="0" algn="just">
              <a:lnSpc>
                <a:spcPct val="110000"/>
              </a:lnSpc>
            </a:pPr>
            <a:r>
              <a:rPr lang="tr-TR" sz="2000" b="1" dirty="0" smtClean="0">
                <a:solidFill>
                  <a:srgbClr val="002060"/>
                </a:solidFill>
                <a:latin typeface="Bahnschrift" panose="020B0502040204020203" pitchFamily="34" charset="0"/>
                <a:cs typeface="Times New Roman" panose="02020603050405020304" pitchFamily="18" charset="0"/>
              </a:rPr>
              <a:t>Düzenleme, 1.1.2025 tarihinden itibaren elde edilen kazançlara uygulanacaktır. </a:t>
            </a:r>
            <a:endParaRPr lang="tr-TR" sz="2000" b="1" dirty="0">
              <a:solidFill>
                <a:srgbClr val="002060"/>
              </a:solidFill>
              <a:latin typeface="Bahnschrift" panose="020B0502040204020203" pitchFamily="34" charset="0"/>
              <a:cs typeface="Times New Roman" panose="02020603050405020304" pitchFamily="18" charset="0"/>
            </a:endParaRPr>
          </a:p>
        </p:txBody>
      </p:sp>
      <p:sp>
        <p:nvSpPr>
          <p:cNvPr id="4" name="Dikdörtgen 3"/>
          <p:cNvSpPr/>
          <p:nvPr/>
        </p:nvSpPr>
        <p:spPr>
          <a:xfrm>
            <a:off x="364247" y="166856"/>
            <a:ext cx="11592897" cy="498598"/>
          </a:xfrm>
          <a:prstGeom prst="rect">
            <a:avLst/>
          </a:prstGeom>
        </p:spPr>
        <p:txBody>
          <a:bodyPr wrap="square">
            <a:spAutoFit/>
          </a:bodyPr>
          <a:lstStyle/>
          <a:p>
            <a:pPr marL="0" lvl="1" algn="ctr">
              <a:lnSpc>
                <a:spcPct val="110000"/>
              </a:lnSpc>
            </a:pPr>
            <a:r>
              <a:rPr lang="tr-TR" sz="24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Serbest </a:t>
            </a:r>
            <a:r>
              <a:rPr lang="tr-TR" sz="2400" b="1" dirty="0">
                <a:solidFill>
                  <a:srgbClr val="C00000"/>
                </a:solidFill>
                <a:latin typeface="Bahnschrift" panose="020B0502040204020203" pitchFamily="34" charset="0"/>
                <a:ea typeface="Calibri" panose="020F0502020204030204" pitchFamily="34" charset="0"/>
                <a:cs typeface="Calibri" panose="020F0502020204030204" pitchFamily="34" charset="0"/>
              </a:rPr>
              <a:t>Bölge İstisnasının İhracat Gelirleri ile Sınırlandırılması</a:t>
            </a:r>
          </a:p>
        </p:txBody>
      </p:sp>
    </p:spTree>
    <p:extLst>
      <p:ext uri="{BB962C8B-B14F-4D97-AF65-F5344CB8AC3E}">
        <p14:creationId xmlns:p14="http://schemas.microsoft.com/office/powerpoint/2010/main" val="21763693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494D7B32-34C5-46C2-8F1D-CDBEC5A93F4E}" type="slidenum">
              <a:rPr lang="en-US" smtClean="0">
                <a:solidFill>
                  <a:srgbClr val="002060"/>
                </a:solidFill>
              </a:rPr>
              <a:pPr/>
              <a:t>10</a:t>
            </a:fld>
            <a:endParaRPr lang="en-US" dirty="0">
              <a:solidFill>
                <a:srgbClr val="002060"/>
              </a:solidFill>
            </a:endParaRPr>
          </a:p>
        </p:txBody>
      </p:sp>
      <p:sp>
        <p:nvSpPr>
          <p:cNvPr id="6" name="İçerik Yer Tutucusu 2"/>
          <p:cNvSpPr txBox="1">
            <a:spLocks/>
          </p:cNvSpPr>
          <p:nvPr/>
        </p:nvSpPr>
        <p:spPr>
          <a:xfrm>
            <a:off x="905911" y="1403513"/>
            <a:ext cx="10673888" cy="47531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Bef>
                <a:spcPts val="600"/>
              </a:spcBef>
              <a:buNone/>
            </a:pPr>
            <a:r>
              <a:rPr lang="tr-TR" sz="2400" b="1" dirty="0" smtClean="0">
                <a:solidFill>
                  <a:srgbClr val="002060"/>
                </a:solidFill>
              </a:rPr>
              <a:t>Kayıt </a:t>
            </a:r>
            <a:r>
              <a:rPr lang="tr-TR" sz="2400" b="1" dirty="0">
                <a:solidFill>
                  <a:srgbClr val="002060"/>
                </a:solidFill>
              </a:rPr>
              <a:t>dışılık ile mücadele kapsamında</a:t>
            </a:r>
            <a:r>
              <a:rPr lang="tr-TR" sz="2400" b="1" dirty="0" smtClean="0">
                <a:solidFill>
                  <a:srgbClr val="002060"/>
                </a:solidFill>
              </a:rPr>
              <a:t>; gelir ve kurumlar vergisi mükelleflerine yapılan ödemelerden tevkifat yapılabilmesi (ön vergileme) için yetki düzenlemesi </a:t>
            </a:r>
            <a:r>
              <a:rPr lang="tr-TR" sz="2400" b="1" dirty="0">
                <a:solidFill>
                  <a:srgbClr val="002060"/>
                </a:solidFill>
              </a:rPr>
              <a:t>yapılmıştır</a:t>
            </a:r>
            <a:r>
              <a:rPr lang="tr-TR" sz="2400" b="1" dirty="0" smtClean="0">
                <a:solidFill>
                  <a:srgbClr val="002060"/>
                </a:solidFill>
              </a:rPr>
              <a:t>.</a:t>
            </a:r>
            <a:endParaRPr lang="tr-TR" sz="2400" b="1" dirty="0">
              <a:solidFill>
                <a:srgbClr val="002060"/>
              </a:solidFill>
            </a:endParaRPr>
          </a:p>
          <a:p>
            <a:pPr marL="0" indent="0" algn="just">
              <a:lnSpc>
                <a:spcPct val="110000"/>
              </a:lnSpc>
              <a:spcBef>
                <a:spcPts val="600"/>
              </a:spcBef>
              <a:buNone/>
            </a:pPr>
            <a:r>
              <a:rPr lang="tr-TR" sz="2400" b="1" dirty="0">
                <a:solidFill>
                  <a:srgbClr val="002060"/>
                </a:solidFill>
              </a:rPr>
              <a:t>Düzenleme kapsamında;</a:t>
            </a:r>
          </a:p>
          <a:p>
            <a:pPr lvl="0" algn="just">
              <a:lnSpc>
                <a:spcPct val="110000"/>
              </a:lnSpc>
              <a:spcBef>
                <a:spcPts val="600"/>
              </a:spcBef>
              <a:buFont typeface="Wingdings" panose="05000000000000000000" pitchFamily="2" charset="2"/>
              <a:buChar char="ü"/>
            </a:pPr>
            <a:r>
              <a:rPr lang="tr-TR" sz="2400" b="1" dirty="0" smtClean="0">
                <a:solidFill>
                  <a:srgbClr val="002060"/>
                </a:solidFill>
              </a:rPr>
              <a:t>Günümüzde </a:t>
            </a:r>
            <a:r>
              <a:rPr lang="tr-TR" sz="2400" b="1" dirty="0">
                <a:solidFill>
                  <a:srgbClr val="002060"/>
                </a:solidFill>
              </a:rPr>
              <a:t>yaygınlaşan e-ticaret platformları aracılığıyla gerçekleşen </a:t>
            </a:r>
            <a:r>
              <a:rPr lang="tr-TR" sz="2400" b="1" dirty="0" smtClean="0">
                <a:solidFill>
                  <a:srgbClr val="002060"/>
                </a:solidFill>
              </a:rPr>
              <a:t>ödemeler </a:t>
            </a:r>
          </a:p>
          <a:p>
            <a:pPr lvl="0" algn="just">
              <a:lnSpc>
                <a:spcPct val="110000"/>
              </a:lnSpc>
              <a:spcBef>
                <a:spcPts val="600"/>
              </a:spcBef>
              <a:buFont typeface="Wingdings" panose="05000000000000000000" pitchFamily="2" charset="2"/>
              <a:buChar char="ü"/>
            </a:pPr>
            <a:r>
              <a:rPr lang="tr-TR" sz="2400" b="1" dirty="0">
                <a:solidFill>
                  <a:srgbClr val="002060"/>
                </a:solidFill>
              </a:rPr>
              <a:t>Mal ve hizmet alımlarına ilişkin gerçek kişi ve kurumlara yapılan ödemeler</a:t>
            </a:r>
          </a:p>
          <a:p>
            <a:pPr marL="0" lvl="0" indent="0" algn="just">
              <a:lnSpc>
                <a:spcPct val="110000"/>
              </a:lnSpc>
              <a:spcBef>
                <a:spcPts val="600"/>
              </a:spcBef>
              <a:buNone/>
            </a:pPr>
            <a:r>
              <a:rPr lang="tr-TR" sz="2400" b="1" dirty="0">
                <a:solidFill>
                  <a:srgbClr val="002060"/>
                </a:solidFill>
              </a:rPr>
              <a:t>ü</a:t>
            </a:r>
            <a:r>
              <a:rPr lang="tr-TR" sz="2400" b="1" dirty="0" smtClean="0">
                <a:solidFill>
                  <a:srgbClr val="002060"/>
                </a:solidFill>
              </a:rPr>
              <a:t>zerinden vergi </a:t>
            </a:r>
            <a:r>
              <a:rPr lang="tr-TR" sz="2400" b="1" dirty="0" err="1" smtClean="0">
                <a:solidFill>
                  <a:srgbClr val="002060"/>
                </a:solidFill>
              </a:rPr>
              <a:t>tevkifatı</a:t>
            </a:r>
            <a:r>
              <a:rPr lang="tr-TR" sz="2400" b="1" dirty="0" smtClean="0">
                <a:solidFill>
                  <a:srgbClr val="002060"/>
                </a:solidFill>
              </a:rPr>
              <a:t> yapılabilecektir.</a:t>
            </a:r>
            <a:endParaRPr lang="tr-TR" sz="2400" b="1" dirty="0">
              <a:solidFill>
                <a:srgbClr val="002060"/>
              </a:solidFill>
            </a:endParaRPr>
          </a:p>
          <a:p>
            <a:pPr marL="0" lvl="0" indent="0" algn="just">
              <a:lnSpc>
                <a:spcPct val="110000"/>
              </a:lnSpc>
              <a:spcBef>
                <a:spcPts val="600"/>
              </a:spcBef>
              <a:buNone/>
            </a:pPr>
            <a:r>
              <a:rPr lang="tr-TR" sz="2400" b="1" dirty="0" smtClean="0">
                <a:solidFill>
                  <a:srgbClr val="002060"/>
                </a:solidFill>
              </a:rPr>
              <a:t>Düzenleme kapsamında 1/1/2025 tarihinden itibaren tevkifat uygulaması yapılabilecektir.</a:t>
            </a:r>
          </a:p>
        </p:txBody>
      </p:sp>
      <p:sp>
        <p:nvSpPr>
          <p:cNvPr id="4" name="Dikdörtgen 3"/>
          <p:cNvSpPr/>
          <p:nvPr/>
        </p:nvSpPr>
        <p:spPr>
          <a:xfrm>
            <a:off x="311978" y="605639"/>
            <a:ext cx="11624733" cy="461665"/>
          </a:xfrm>
          <a:prstGeom prst="rect">
            <a:avLst/>
          </a:prstGeom>
        </p:spPr>
        <p:txBody>
          <a:bodyPr wrap="square">
            <a:spAutoFit/>
          </a:bodyPr>
          <a:lstStyle/>
          <a:p>
            <a:pPr algn="ctr"/>
            <a:r>
              <a:rPr lang="tr-TR" sz="2400" b="1" dirty="0">
                <a:solidFill>
                  <a:srgbClr val="C00000"/>
                </a:solidFill>
                <a:latin typeface="Bahnschrift" panose="020B0502040204020203" pitchFamily="34" charset="0"/>
                <a:ea typeface="Calibri" panose="020F0502020204030204" pitchFamily="34" charset="0"/>
                <a:cs typeface="Calibri" panose="020F0502020204030204" pitchFamily="34" charset="0"/>
              </a:rPr>
              <a:t>Bazı Ödemelerin Gelir ve Kurumlar Vergisi Tevkifatı </a:t>
            </a:r>
            <a:r>
              <a:rPr lang="tr-TR" sz="24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Kapsamına </a:t>
            </a:r>
            <a:r>
              <a:rPr lang="tr-TR" sz="2400" b="1" dirty="0">
                <a:solidFill>
                  <a:srgbClr val="C00000"/>
                </a:solidFill>
                <a:latin typeface="Bahnschrift" panose="020B0502040204020203" pitchFamily="34" charset="0"/>
                <a:ea typeface="Calibri" panose="020F0502020204030204" pitchFamily="34" charset="0"/>
                <a:cs typeface="Calibri" panose="020F0502020204030204" pitchFamily="34" charset="0"/>
              </a:rPr>
              <a:t>Alınması</a:t>
            </a:r>
            <a:endParaRPr lang="tr-TR" sz="2400" dirty="0">
              <a:solidFill>
                <a:srgbClr val="C00000"/>
              </a:solidFill>
              <a:latin typeface="Bahnschrift" panose="020B0502040204020203" pitchFamily="34" charset="0"/>
            </a:endParaRPr>
          </a:p>
        </p:txBody>
      </p:sp>
    </p:spTree>
    <p:extLst>
      <p:ext uri="{BB962C8B-B14F-4D97-AF65-F5344CB8AC3E}">
        <p14:creationId xmlns:p14="http://schemas.microsoft.com/office/powerpoint/2010/main" val="30713854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494D7B32-34C5-46C2-8F1D-CDBEC5A93F4E}" type="slidenum">
              <a:rPr lang="en-US" smtClean="0">
                <a:solidFill>
                  <a:srgbClr val="002060"/>
                </a:solidFill>
              </a:rPr>
              <a:pPr/>
              <a:t>11</a:t>
            </a:fld>
            <a:endParaRPr lang="en-US" dirty="0">
              <a:solidFill>
                <a:srgbClr val="002060"/>
              </a:solidFill>
            </a:endParaRPr>
          </a:p>
        </p:txBody>
      </p:sp>
      <p:sp>
        <p:nvSpPr>
          <p:cNvPr id="3" name="Metin kutusu 2"/>
          <p:cNvSpPr txBox="1"/>
          <p:nvPr/>
        </p:nvSpPr>
        <p:spPr>
          <a:xfrm>
            <a:off x="713532" y="377040"/>
            <a:ext cx="10674135" cy="461665"/>
          </a:xfrm>
          <a:prstGeom prst="rect">
            <a:avLst/>
          </a:prstGeom>
          <a:noFill/>
        </p:spPr>
        <p:txBody>
          <a:bodyPr wrap="square" rtlCol="0">
            <a:spAutoFit/>
          </a:bodyPr>
          <a:lstStyle/>
          <a:p>
            <a:pPr marL="0" lvl="1" algn="ctr"/>
            <a:r>
              <a:rPr lang="tr-TR" sz="2400" b="1" dirty="0" smtClean="0">
                <a:solidFill>
                  <a:srgbClr val="C00000"/>
                </a:solidFill>
                <a:latin typeface="Bahnschrift" panose="020B0502040204020203" pitchFamily="34" charset="0"/>
              </a:rPr>
              <a:t>Ticari ve Mesleki Kazançlarda Günlük Hasılat Tespiti</a:t>
            </a:r>
            <a:endParaRPr lang="tr-TR" sz="2400" b="1" dirty="0">
              <a:solidFill>
                <a:srgbClr val="C00000"/>
              </a:solidFill>
              <a:latin typeface="Bahnschrift" panose="020B0502040204020203" pitchFamily="34" charset="0"/>
              <a:ea typeface="Calibri" panose="020F0502020204030204" pitchFamily="34" charset="0"/>
              <a:cs typeface="Calibri" panose="020F0502020204030204" pitchFamily="34" charset="0"/>
            </a:endParaRPr>
          </a:p>
        </p:txBody>
      </p:sp>
      <p:sp>
        <p:nvSpPr>
          <p:cNvPr id="5" name="İçerik Yer Tutucusu 2"/>
          <p:cNvSpPr txBox="1">
            <a:spLocks/>
          </p:cNvSpPr>
          <p:nvPr/>
        </p:nvSpPr>
        <p:spPr>
          <a:xfrm>
            <a:off x="792577" y="1073575"/>
            <a:ext cx="10896685" cy="518443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Bef>
                <a:spcPts val="600"/>
              </a:spcBef>
              <a:buNone/>
            </a:pPr>
            <a:r>
              <a:rPr lang="tr-TR" sz="1800" b="1" dirty="0">
                <a:solidFill>
                  <a:srgbClr val="002060"/>
                </a:solidFill>
                <a:latin typeface="Bahnschrift" panose="020B0502040204020203" pitchFamily="34" charset="0"/>
                <a:cs typeface="Times New Roman" panose="02020603050405020304" pitchFamily="18" charset="0"/>
              </a:rPr>
              <a:t>Vergi Usul Kanunu </a:t>
            </a:r>
            <a:r>
              <a:rPr lang="tr-TR" sz="1800" b="1" dirty="0" smtClean="0">
                <a:solidFill>
                  <a:srgbClr val="002060"/>
                </a:solidFill>
                <a:latin typeface="Bahnschrift" panose="020B0502040204020203" pitchFamily="34" charset="0"/>
                <a:cs typeface="Times New Roman" panose="02020603050405020304" pitchFamily="18" charset="0"/>
              </a:rPr>
              <a:t>uyarınca, </a:t>
            </a:r>
            <a:r>
              <a:rPr lang="tr-TR" sz="1800" b="1" dirty="0">
                <a:solidFill>
                  <a:srgbClr val="002060"/>
                </a:solidFill>
                <a:latin typeface="Bahnschrift" panose="020B0502040204020203" pitchFamily="34" charset="0"/>
                <a:cs typeface="Times New Roman" panose="02020603050405020304" pitchFamily="18" charset="0"/>
              </a:rPr>
              <a:t>idarece gerekli görülen zamanlarda mükellefleri ve mükellefiyetle ilgili maddî olayları, kayıtları ve mevzuları araştırmak ve tespit etmek amacıyla yoklama yapılmaktadır.</a:t>
            </a:r>
          </a:p>
          <a:p>
            <a:pPr marL="0" indent="0" algn="just">
              <a:lnSpc>
                <a:spcPct val="110000"/>
              </a:lnSpc>
              <a:spcBef>
                <a:spcPts val="600"/>
              </a:spcBef>
              <a:buNone/>
            </a:pPr>
            <a:r>
              <a:rPr lang="tr-TR" sz="1800" dirty="0">
                <a:solidFill>
                  <a:srgbClr val="002060"/>
                </a:solidFill>
                <a:latin typeface="Bahnschrift" panose="020B0502040204020203" pitchFamily="34" charset="0"/>
                <a:cs typeface="Times New Roman" panose="02020603050405020304" pitchFamily="18" charset="0"/>
              </a:rPr>
              <a:t>Yoklama ile görevlendirilen memurlar günlük hâsılatı tespit etme yetkisini haizdir.</a:t>
            </a:r>
          </a:p>
          <a:p>
            <a:pPr marL="0" indent="0" algn="just">
              <a:lnSpc>
                <a:spcPct val="110000"/>
              </a:lnSpc>
              <a:spcBef>
                <a:spcPts val="600"/>
              </a:spcBef>
              <a:buNone/>
            </a:pPr>
            <a:r>
              <a:rPr lang="tr-TR" sz="1800" b="1" dirty="0" smtClean="0">
                <a:solidFill>
                  <a:srgbClr val="002060"/>
                </a:solidFill>
                <a:latin typeface="Bahnschrift" panose="020B0502040204020203" pitchFamily="34" charset="0"/>
                <a:cs typeface="Times New Roman" panose="02020603050405020304" pitchFamily="18" charset="0"/>
              </a:rPr>
              <a:t>7524 sayılı Kanunla; ticari veya serbest meslek faaliyetleri yönünden mükellefiyeti olanların gerçek hasılatlarının tespitine yönelik bir vergi güvenlik müessesesi ihdas edilmiştir.</a:t>
            </a:r>
          </a:p>
          <a:p>
            <a:pPr marL="0" indent="0" algn="just">
              <a:lnSpc>
                <a:spcPct val="110000"/>
              </a:lnSpc>
              <a:spcBef>
                <a:spcPts val="600"/>
              </a:spcBef>
              <a:buNone/>
            </a:pPr>
            <a:r>
              <a:rPr lang="tr-TR" sz="1800" b="1" dirty="0" smtClean="0">
                <a:solidFill>
                  <a:srgbClr val="002060"/>
                </a:solidFill>
                <a:latin typeface="Bahnschrift" panose="020B0502040204020203" pitchFamily="34" charset="0"/>
                <a:cs typeface="Times New Roman" panose="02020603050405020304" pitchFamily="18" charset="0"/>
              </a:rPr>
              <a:t>Bu kapsamda; serbest meslek erbabı ve </a:t>
            </a:r>
            <a:r>
              <a:rPr lang="tr-TR" sz="1800" b="1" dirty="0">
                <a:solidFill>
                  <a:srgbClr val="002060"/>
                </a:solidFill>
                <a:latin typeface="Bahnschrift" panose="020B0502040204020203" pitchFamily="34" charset="0"/>
                <a:cs typeface="Times New Roman" panose="02020603050405020304" pitchFamily="18" charset="0"/>
              </a:rPr>
              <a:t>ticaret erbabının </a:t>
            </a:r>
            <a:r>
              <a:rPr lang="tr-TR" sz="1800" b="1" dirty="0" smtClean="0">
                <a:solidFill>
                  <a:srgbClr val="002060"/>
                </a:solidFill>
                <a:latin typeface="Bahnschrift" panose="020B0502040204020203" pitchFamily="34" charset="0"/>
                <a:cs typeface="Times New Roman" panose="02020603050405020304" pitchFamily="18" charset="0"/>
              </a:rPr>
              <a:t>bir </a:t>
            </a:r>
            <a:r>
              <a:rPr lang="tr-TR" sz="1800" b="1" dirty="0">
                <a:solidFill>
                  <a:srgbClr val="002060"/>
                </a:solidFill>
                <a:latin typeface="Bahnschrift" panose="020B0502040204020203" pitchFamily="34" charset="0"/>
                <a:cs typeface="Times New Roman" panose="02020603050405020304" pitchFamily="18" charset="0"/>
              </a:rPr>
              <a:t>ayda en az üç, yılda da toplam 12 defadan az olmamak üzere yapılacak yoklamalarla günlük hasılatları tespit edilecektir. </a:t>
            </a:r>
            <a:endParaRPr lang="tr-TR" sz="1800" b="1" dirty="0" smtClean="0">
              <a:solidFill>
                <a:srgbClr val="002060"/>
              </a:solidFill>
              <a:latin typeface="Bahnschrift" panose="020B0502040204020203" pitchFamily="34" charset="0"/>
              <a:cs typeface="Times New Roman" panose="02020603050405020304" pitchFamily="18" charset="0"/>
            </a:endParaRPr>
          </a:p>
          <a:p>
            <a:pPr marL="0" indent="0" algn="just">
              <a:lnSpc>
                <a:spcPct val="110000"/>
              </a:lnSpc>
              <a:spcBef>
                <a:spcPts val="600"/>
              </a:spcBef>
              <a:buNone/>
            </a:pPr>
            <a:r>
              <a:rPr lang="tr-TR" sz="1800" b="1" dirty="0">
                <a:solidFill>
                  <a:srgbClr val="002060"/>
                </a:solidFill>
                <a:latin typeface="Bahnschrift" panose="020B0502040204020203" pitchFamily="34" charset="0"/>
                <a:cs typeface="Times New Roman" panose="02020603050405020304" pitchFamily="18" charset="0"/>
              </a:rPr>
              <a:t>T</a:t>
            </a:r>
            <a:r>
              <a:rPr lang="tr-TR" sz="1800" b="1" dirty="0" smtClean="0">
                <a:solidFill>
                  <a:srgbClr val="002060"/>
                </a:solidFill>
                <a:latin typeface="Bahnschrift" panose="020B0502040204020203" pitchFamily="34" charset="0"/>
                <a:cs typeface="Times New Roman" panose="02020603050405020304" pitchFamily="18" charset="0"/>
              </a:rPr>
              <a:t>espit </a:t>
            </a:r>
            <a:r>
              <a:rPr lang="tr-TR" sz="1800" b="1" dirty="0">
                <a:solidFill>
                  <a:srgbClr val="002060"/>
                </a:solidFill>
                <a:latin typeface="Bahnschrift" panose="020B0502040204020203" pitchFamily="34" charset="0"/>
                <a:cs typeface="Times New Roman" panose="02020603050405020304" pitchFamily="18" charset="0"/>
              </a:rPr>
              <a:t>edilen günlük hasılat tutarları ortalamasından hareketle aylık ve yıllık hasılat tutarı hesaplanacaktır. </a:t>
            </a:r>
          </a:p>
          <a:p>
            <a:pPr marL="0" indent="0" algn="just">
              <a:lnSpc>
                <a:spcPct val="110000"/>
              </a:lnSpc>
              <a:spcBef>
                <a:spcPts val="600"/>
              </a:spcBef>
              <a:buNone/>
            </a:pPr>
            <a:r>
              <a:rPr lang="tr-TR" sz="1800" b="1" dirty="0">
                <a:solidFill>
                  <a:srgbClr val="002060"/>
                </a:solidFill>
                <a:latin typeface="Bahnschrift" panose="020B0502040204020203" pitchFamily="34" charset="0"/>
                <a:cs typeface="Times New Roman" panose="02020603050405020304" pitchFamily="18" charset="0"/>
              </a:rPr>
              <a:t>Mükellef tarafından beyan edilen hasılat ile yoklamalarda tespit edilen hasılat </a:t>
            </a:r>
            <a:r>
              <a:rPr lang="tr-TR" sz="1800" b="1" dirty="0" smtClean="0">
                <a:solidFill>
                  <a:srgbClr val="002060"/>
                </a:solidFill>
                <a:latin typeface="Bahnschrift" panose="020B0502040204020203" pitchFamily="34" charset="0"/>
                <a:cs typeface="Times New Roman" panose="02020603050405020304" pitchFamily="18" charset="0"/>
              </a:rPr>
              <a:t>esas alınarak hesaplanan hasılat arasında  </a:t>
            </a:r>
            <a:r>
              <a:rPr lang="tr-TR" sz="1800" b="1" dirty="0">
                <a:solidFill>
                  <a:srgbClr val="002060"/>
                </a:solidFill>
                <a:latin typeface="Bahnschrift" panose="020B0502040204020203" pitchFamily="34" charset="0"/>
                <a:cs typeface="Times New Roman" panose="02020603050405020304" pitchFamily="18" charset="0"/>
              </a:rPr>
              <a:t>%20 oranını aşan bir fark bulunması halinde mükellefler izaha davet </a:t>
            </a:r>
            <a:r>
              <a:rPr lang="tr-TR" sz="1800" b="1" dirty="0" smtClean="0">
                <a:solidFill>
                  <a:srgbClr val="002060"/>
                </a:solidFill>
                <a:latin typeface="Bahnschrift" panose="020B0502040204020203" pitchFamily="34" charset="0"/>
                <a:cs typeface="Times New Roman" panose="02020603050405020304" pitchFamily="18" charset="0"/>
              </a:rPr>
              <a:t>edilecek, izahın yeterli görülmemesi halinde gerekli tarhiyat </a:t>
            </a:r>
            <a:r>
              <a:rPr lang="tr-TR" sz="1800" b="1" dirty="0" smtClean="0">
                <a:solidFill>
                  <a:srgbClr val="C00000"/>
                </a:solidFill>
                <a:latin typeface="Bahnschrift" panose="020B0502040204020203" pitchFamily="34" charset="0"/>
                <a:cs typeface="Times New Roman" panose="02020603050405020304" pitchFamily="18" charset="0"/>
              </a:rPr>
              <a:t>yapılabilecektir. </a:t>
            </a:r>
          </a:p>
          <a:p>
            <a:pPr marL="0" indent="0" algn="just">
              <a:lnSpc>
                <a:spcPct val="110000"/>
              </a:lnSpc>
              <a:spcBef>
                <a:spcPts val="600"/>
              </a:spcBef>
              <a:buNone/>
            </a:pPr>
            <a:r>
              <a:rPr lang="tr-TR" sz="1800" b="1" dirty="0" smtClean="0">
                <a:solidFill>
                  <a:srgbClr val="002060"/>
                </a:solidFill>
                <a:latin typeface="Bahnschrift" panose="020B0502040204020203" pitchFamily="34" charset="0"/>
                <a:cs typeface="Times New Roman" panose="02020603050405020304" pitchFamily="18" charset="0"/>
              </a:rPr>
              <a:t>Düzenlemenin </a:t>
            </a:r>
            <a:r>
              <a:rPr lang="tr-TR" sz="1800" b="1" dirty="0">
                <a:solidFill>
                  <a:srgbClr val="002060"/>
                </a:solidFill>
                <a:latin typeface="Bahnschrift" panose="020B0502040204020203" pitchFamily="34" charset="0"/>
                <a:cs typeface="Times New Roman" panose="02020603050405020304" pitchFamily="18" charset="0"/>
              </a:rPr>
              <a:t>1.1.2025 </a:t>
            </a:r>
            <a:r>
              <a:rPr lang="tr-TR" sz="1800" b="1" dirty="0" smtClean="0">
                <a:solidFill>
                  <a:srgbClr val="002060"/>
                </a:solidFill>
                <a:latin typeface="Bahnschrift" panose="020B0502040204020203" pitchFamily="34" charset="0"/>
                <a:cs typeface="Times New Roman" panose="02020603050405020304" pitchFamily="18" charset="0"/>
              </a:rPr>
              <a:t>tarihinde yürürlüğe girecektir.</a:t>
            </a:r>
            <a:endParaRPr lang="tr-TR" sz="1800" b="1" dirty="0">
              <a:solidFill>
                <a:srgbClr val="002060"/>
              </a:solidFill>
              <a:latin typeface="Bahnschrift" panose="020B0502040204020203" pitchFamily="34" charset="0"/>
              <a:cs typeface="Times New Roman" panose="02020603050405020304" pitchFamily="18" charset="0"/>
            </a:endParaRPr>
          </a:p>
        </p:txBody>
      </p:sp>
    </p:spTree>
    <p:extLst>
      <p:ext uri="{BB962C8B-B14F-4D97-AF65-F5344CB8AC3E}">
        <p14:creationId xmlns:p14="http://schemas.microsoft.com/office/powerpoint/2010/main" val="22302302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1"/>
          <p:cNvSpPr txBox="1">
            <a:spLocks/>
          </p:cNvSpPr>
          <p:nvPr/>
        </p:nvSpPr>
        <p:spPr>
          <a:xfrm>
            <a:off x="257244" y="919859"/>
            <a:ext cx="11477555" cy="5508453"/>
          </a:xfrm>
          <a:prstGeom prst="rect">
            <a:avLst/>
          </a:prstGeom>
        </p:spPr>
        <p:txBody>
          <a:bodyPr wrap="square" lIns="0" tIns="0" rIns="0" bIns="0">
            <a:noAutofit/>
          </a:bodyPr>
          <a:lstStyle>
            <a:lvl1pPr>
              <a:defRPr sz="5000" b="0" i="0">
                <a:solidFill>
                  <a:srgbClr val="009CB0"/>
                </a:solidFill>
                <a:latin typeface="Arial"/>
                <a:ea typeface="+mj-ea"/>
                <a:cs typeface="Arial"/>
              </a:defRPr>
            </a:lvl1pPr>
          </a:lstStyle>
          <a:p>
            <a:pPr algn="just">
              <a:defRPr/>
            </a:pPr>
            <a:endParaRPr lang="tr-TR" sz="1800" kern="0" dirty="0">
              <a:latin typeface="Trebuchet MS" panose="020B0603020202020204" pitchFamily="34" charset="0"/>
            </a:endParaRPr>
          </a:p>
        </p:txBody>
      </p:sp>
      <p:sp>
        <p:nvSpPr>
          <p:cNvPr id="2" name="Dikdörtgen 1"/>
          <p:cNvSpPr/>
          <p:nvPr/>
        </p:nvSpPr>
        <p:spPr>
          <a:xfrm>
            <a:off x="1032668" y="315170"/>
            <a:ext cx="9292940" cy="892552"/>
          </a:xfrm>
          <a:prstGeom prst="rect">
            <a:avLst/>
          </a:prstGeom>
        </p:spPr>
        <p:txBody>
          <a:bodyPr wrap="square">
            <a:spAutoFit/>
          </a:bodyPr>
          <a:lstStyle/>
          <a:p>
            <a:pPr marL="90488" lvl="1" algn="ctr"/>
            <a:r>
              <a:rPr lang="tr-TR" sz="2400" b="1" dirty="0" smtClean="0">
                <a:solidFill>
                  <a:srgbClr val="C00000"/>
                </a:solidFill>
                <a:latin typeface="Bahnschrift" panose="020B0502040204020203" pitchFamily="34" charset="0"/>
              </a:rPr>
              <a:t>Hisse Senedi Opsiyonlarında Vergileme Kolaylığı</a:t>
            </a:r>
          </a:p>
          <a:p>
            <a:pPr marL="90488" lvl="1" algn="ctr"/>
            <a:endParaRPr lang="tr-TR" sz="2800" b="1" dirty="0">
              <a:solidFill>
                <a:srgbClr val="C00000"/>
              </a:solidFill>
              <a:latin typeface="Bahnschrift" panose="020B0502040204020203" pitchFamily="34" charset="0"/>
            </a:endParaRPr>
          </a:p>
        </p:txBody>
      </p:sp>
      <p:sp>
        <p:nvSpPr>
          <p:cNvPr id="4" name="Dikdörtgen 3"/>
          <p:cNvSpPr/>
          <p:nvPr/>
        </p:nvSpPr>
        <p:spPr>
          <a:xfrm>
            <a:off x="638786" y="1272294"/>
            <a:ext cx="10714470" cy="5253746"/>
          </a:xfrm>
          <a:prstGeom prst="rect">
            <a:avLst/>
          </a:prstGeom>
        </p:spPr>
        <p:txBody>
          <a:bodyPr wrap="square">
            <a:spAutoFit/>
          </a:bodyPr>
          <a:lstStyle/>
          <a:p>
            <a:pPr lvl="0" algn="just">
              <a:lnSpc>
                <a:spcPct val="110000"/>
              </a:lnSpc>
              <a:spcAft>
                <a:spcPts val="900"/>
              </a:spcAft>
            </a:pPr>
            <a:r>
              <a:rPr lang="tr-TR" sz="2400" b="1" dirty="0" smtClean="0">
                <a:solidFill>
                  <a:srgbClr val="002060"/>
                </a:solidFill>
                <a:latin typeface="Bahnschrift" panose="020B0502040204020203" pitchFamily="34" charset="0"/>
                <a:cs typeface="Times New Roman" panose="02020603050405020304" pitchFamily="18" charset="0"/>
              </a:rPr>
              <a:t>Sanayi </a:t>
            </a:r>
            <a:r>
              <a:rPr lang="tr-TR" sz="2400" b="1" dirty="0">
                <a:solidFill>
                  <a:srgbClr val="002060"/>
                </a:solidFill>
                <a:latin typeface="Bahnschrift" panose="020B0502040204020203" pitchFamily="34" charset="0"/>
                <a:cs typeface="Times New Roman" panose="02020603050405020304" pitchFamily="18" charset="0"/>
              </a:rPr>
              <a:t>ve Teknoloji Bakanlığınca belirlenen kriterlere göre </a:t>
            </a:r>
            <a:r>
              <a:rPr lang="tr-TR" sz="2400" b="1" dirty="0" err="1">
                <a:solidFill>
                  <a:srgbClr val="002060"/>
                </a:solidFill>
                <a:latin typeface="Bahnschrift" panose="020B0502040204020203" pitchFamily="34" charset="0"/>
                <a:cs typeface="Times New Roman" panose="02020603050405020304" pitchFamily="18" charset="0"/>
              </a:rPr>
              <a:t>teknogirişim</a:t>
            </a:r>
            <a:r>
              <a:rPr lang="tr-TR" sz="2400" b="1" dirty="0">
                <a:solidFill>
                  <a:srgbClr val="002060"/>
                </a:solidFill>
                <a:latin typeface="Bahnschrift" panose="020B0502040204020203" pitchFamily="34" charset="0"/>
                <a:cs typeface="Times New Roman" panose="02020603050405020304" pitchFamily="18" charset="0"/>
              </a:rPr>
              <a:t> şirketi niteliğini haiz işverenlerce, </a:t>
            </a:r>
            <a:endParaRPr lang="tr-TR" sz="2400" b="1" dirty="0" smtClean="0">
              <a:solidFill>
                <a:srgbClr val="002060"/>
              </a:solidFill>
              <a:latin typeface="Bahnschrift" panose="020B0502040204020203" pitchFamily="34" charset="0"/>
              <a:cs typeface="Times New Roman" panose="02020603050405020304" pitchFamily="18" charset="0"/>
            </a:endParaRPr>
          </a:p>
          <a:p>
            <a:pPr marL="342900" lvl="0" indent="-342900" algn="just">
              <a:lnSpc>
                <a:spcPct val="110000"/>
              </a:lnSpc>
              <a:spcAft>
                <a:spcPts val="900"/>
              </a:spcAft>
              <a:buFont typeface="Wingdings" panose="05000000000000000000" pitchFamily="2" charset="2"/>
              <a:buChar char="ü"/>
            </a:pPr>
            <a:r>
              <a:rPr lang="tr-TR" sz="2400" b="1" dirty="0" smtClean="0">
                <a:solidFill>
                  <a:srgbClr val="002060"/>
                </a:solidFill>
                <a:latin typeface="Bahnschrift" panose="020B0502040204020203" pitchFamily="34" charset="0"/>
                <a:cs typeface="Times New Roman" panose="02020603050405020304" pitchFamily="18" charset="0"/>
              </a:rPr>
              <a:t>hizmet </a:t>
            </a:r>
            <a:r>
              <a:rPr lang="tr-TR" sz="2400" b="1" dirty="0">
                <a:solidFill>
                  <a:srgbClr val="002060"/>
                </a:solidFill>
                <a:latin typeface="Bahnschrift" panose="020B0502040204020203" pitchFamily="34" charset="0"/>
                <a:cs typeface="Times New Roman" panose="02020603050405020304" pitchFamily="18" charset="0"/>
              </a:rPr>
              <a:t>erbabına bedelsiz veya indirimli olarak verilen ve ücret niteliğinde olduğu kabul edilen pay senetlerinin verildiği tarihteki rayiç değerinin, </a:t>
            </a:r>
            <a:endParaRPr lang="tr-TR" sz="2400" b="1" dirty="0" smtClean="0">
              <a:solidFill>
                <a:srgbClr val="002060"/>
              </a:solidFill>
              <a:latin typeface="Bahnschrift" panose="020B0502040204020203" pitchFamily="34" charset="0"/>
              <a:cs typeface="Times New Roman" panose="02020603050405020304" pitchFamily="18" charset="0"/>
            </a:endParaRPr>
          </a:p>
          <a:p>
            <a:pPr marL="342900" lvl="0" indent="-342900" algn="just">
              <a:lnSpc>
                <a:spcPct val="110000"/>
              </a:lnSpc>
              <a:spcAft>
                <a:spcPts val="900"/>
              </a:spcAft>
              <a:buFont typeface="Wingdings" panose="05000000000000000000" pitchFamily="2" charset="2"/>
              <a:buChar char="ü"/>
            </a:pPr>
            <a:r>
              <a:rPr lang="tr-TR" sz="2400" b="1" dirty="0" smtClean="0">
                <a:solidFill>
                  <a:srgbClr val="C00000"/>
                </a:solidFill>
                <a:latin typeface="Bahnschrift" panose="020B0502040204020203" pitchFamily="34" charset="0"/>
                <a:cs typeface="Times New Roman" panose="02020603050405020304" pitchFamily="18" charset="0"/>
              </a:rPr>
              <a:t>hizmet </a:t>
            </a:r>
            <a:r>
              <a:rPr lang="tr-TR" sz="2400" b="1" dirty="0">
                <a:solidFill>
                  <a:srgbClr val="C00000"/>
                </a:solidFill>
                <a:latin typeface="Bahnschrift" panose="020B0502040204020203" pitchFamily="34" charset="0"/>
                <a:cs typeface="Times New Roman" panose="02020603050405020304" pitchFamily="18" charset="0"/>
              </a:rPr>
              <a:t>erbabının o yıldaki bir yıllık brüt ücret tutarını aşmayan kısmı</a:t>
            </a:r>
            <a:r>
              <a:rPr lang="tr-TR" sz="2400" b="1" dirty="0">
                <a:solidFill>
                  <a:srgbClr val="002060"/>
                </a:solidFill>
                <a:latin typeface="Bahnschrift" panose="020B0502040204020203" pitchFamily="34" charset="0"/>
                <a:cs typeface="Times New Roman" panose="02020603050405020304" pitchFamily="18" charset="0"/>
              </a:rPr>
              <a:t> </a:t>
            </a:r>
            <a:endParaRPr lang="tr-TR" sz="2400" b="1" dirty="0" smtClean="0">
              <a:solidFill>
                <a:srgbClr val="002060"/>
              </a:solidFill>
              <a:latin typeface="Bahnschrift" panose="020B0502040204020203" pitchFamily="34" charset="0"/>
              <a:cs typeface="Times New Roman" panose="02020603050405020304" pitchFamily="18" charset="0"/>
            </a:endParaRPr>
          </a:p>
          <a:p>
            <a:pPr lvl="0" algn="just">
              <a:lnSpc>
                <a:spcPct val="110000"/>
              </a:lnSpc>
              <a:spcAft>
                <a:spcPts val="900"/>
              </a:spcAft>
            </a:pPr>
            <a:r>
              <a:rPr lang="tr-TR" sz="2400" b="1" dirty="0" smtClean="0">
                <a:solidFill>
                  <a:srgbClr val="002060"/>
                </a:solidFill>
                <a:latin typeface="Bahnschrift" panose="020B0502040204020203" pitchFamily="34" charset="0"/>
                <a:cs typeface="Times New Roman" panose="02020603050405020304" pitchFamily="18" charset="0"/>
              </a:rPr>
              <a:t>pay senetlerinin elde tutulma süresine göre gelir </a:t>
            </a:r>
            <a:r>
              <a:rPr lang="tr-TR" sz="2400" b="1" dirty="0">
                <a:solidFill>
                  <a:srgbClr val="002060"/>
                </a:solidFill>
                <a:latin typeface="Bahnschrift" panose="020B0502040204020203" pitchFamily="34" charset="0"/>
                <a:cs typeface="Times New Roman" panose="02020603050405020304" pitchFamily="18" charset="0"/>
              </a:rPr>
              <a:t>vergisinden istisna </a:t>
            </a:r>
            <a:r>
              <a:rPr lang="tr-TR" sz="2400" b="1" dirty="0" smtClean="0">
                <a:solidFill>
                  <a:srgbClr val="002060"/>
                </a:solidFill>
                <a:latin typeface="Bahnschrift" panose="020B0502040204020203" pitchFamily="34" charset="0"/>
                <a:cs typeface="Times New Roman" panose="02020603050405020304" pitchFamily="18" charset="0"/>
              </a:rPr>
              <a:t>tutulmuştur.</a:t>
            </a:r>
          </a:p>
          <a:p>
            <a:pPr lvl="0" algn="just">
              <a:lnSpc>
                <a:spcPct val="110000"/>
              </a:lnSpc>
              <a:spcAft>
                <a:spcPts val="900"/>
              </a:spcAft>
            </a:pPr>
            <a:r>
              <a:rPr lang="tr-TR" sz="2400" b="1" dirty="0" smtClean="0">
                <a:solidFill>
                  <a:srgbClr val="002060"/>
                </a:solidFill>
                <a:latin typeface="Bahnschrift" panose="020B0502040204020203" pitchFamily="34" charset="0"/>
                <a:cs typeface="Times New Roman" panose="02020603050405020304" pitchFamily="18" charset="0"/>
              </a:rPr>
              <a:t>(3 </a:t>
            </a:r>
            <a:r>
              <a:rPr lang="tr-TR" sz="2400" b="1" dirty="0">
                <a:solidFill>
                  <a:srgbClr val="002060"/>
                </a:solidFill>
                <a:latin typeface="Bahnschrift" panose="020B0502040204020203" pitchFamily="34" charset="0"/>
                <a:cs typeface="Times New Roman" panose="02020603050405020304" pitchFamily="18" charset="0"/>
              </a:rPr>
              <a:t>yıla kadar </a:t>
            </a:r>
            <a:r>
              <a:rPr lang="tr-TR" sz="2400" b="1" dirty="0" smtClean="0">
                <a:solidFill>
                  <a:srgbClr val="002060"/>
                </a:solidFill>
                <a:latin typeface="Bahnschrift" panose="020B0502040204020203" pitchFamily="34" charset="0"/>
                <a:cs typeface="Times New Roman" panose="02020603050405020304" pitchFamily="18" charset="0"/>
              </a:rPr>
              <a:t>istisna yok, 3-6 </a:t>
            </a:r>
            <a:r>
              <a:rPr lang="tr-TR" sz="2400" b="1" dirty="0">
                <a:solidFill>
                  <a:srgbClr val="002060"/>
                </a:solidFill>
                <a:latin typeface="Bahnschrift" panose="020B0502040204020203" pitchFamily="34" charset="0"/>
                <a:cs typeface="Times New Roman" panose="02020603050405020304" pitchFamily="18" charset="0"/>
              </a:rPr>
              <a:t>yıl arası %25 oranında </a:t>
            </a:r>
            <a:r>
              <a:rPr lang="tr-TR" sz="2400" b="1" dirty="0" smtClean="0">
                <a:solidFill>
                  <a:srgbClr val="002060"/>
                </a:solidFill>
                <a:latin typeface="Bahnschrift" panose="020B0502040204020203" pitchFamily="34" charset="0"/>
                <a:cs typeface="Times New Roman" panose="02020603050405020304" pitchFamily="18" charset="0"/>
              </a:rPr>
              <a:t>istisna, 6-12 </a:t>
            </a:r>
            <a:r>
              <a:rPr lang="tr-TR" sz="2400" b="1" dirty="0">
                <a:solidFill>
                  <a:srgbClr val="002060"/>
                </a:solidFill>
                <a:latin typeface="Bahnschrift" panose="020B0502040204020203" pitchFamily="34" charset="0"/>
                <a:cs typeface="Times New Roman" panose="02020603050405020304" pitchFamily="18" charset="0"/>
              </a:rPr>
              <a:t>arası %75 oranında </a:t>
            </a:r>
            <a:r>
              <a:rPr lang="tr-TR" sz="2400" b="1" dirty="0" smtClean="0">
                <a:solidFill>
                  <a:srgbClr val="002060"/>
                </a:solidFill>
                <a:latin typeface="Bahnschrift" panose="020B0502040204020203" pitchFamily="34" charset="0"/>
                <a:cs typeface="Times New Roman" panose="02020603050405020304" pitchFamily="18" charset="0"/>
              </a:rPr>
              <a:t>istisna, 12 </a:t>
            </a:r>
            <a:r>
              <a:rPr lang="tr-TR" sz="2400" b="1" dirty="0">
                <a:solidFill>
                  <a:srgbClr val="002060"/>
                </a:solidFill>
                <a:latin typeface="Bahnschrift" panose="020B0502040204020203" pitchFamily="34" charset="0"/>
                <a:cs typeface="Times New Roman" panose="02020603050405020304" pitchFamily="18" charset="0"/>
              </a:rPr>
              <a:t>yıldan sonra %100 </a:t>
            </a:r>
            <a:r>
              <a:rPr lang="tr-TR" sz="2400" b="1" dirty="0" smtClean="0">
                <a:solidFill>
                  <a:srgbClr val="002060"/>
                </a:solidFill>
                <a:latin typeface="Bahnschrift" panose="020B0502040204020203" pitchFamily="34" charset="0"/>
                <a:cs typeface="Times New Roman" panose="02020603050405020304" pitchFamily="18" charset="0"/>
              </a:rPr>
              <a:t>istisna). </a:t>
            </a:r>
          </a:p>
          <a:p>
            <a:pPr lvl="0" algn="just">
              <a:lnSpc>
                <a:spcPct val="110000"/>
              </a:lnSpc>
              <a:spcAft>
                <a:spcPts val="900"/>
              </a:spcAft>
            </a:pPr>
            <a:endParaRPr lang="tr-TR" sz="2400" b="1" dirty="0" smtClean="0">
              <a:solidFill>
                <a:srgbClr val="002060"/>
              </a:solidFill>
              <a:latin typeface="Bahnschrift" panose="020B0502040204020203" pitchFamily="34" charset="0"/>
              <a:cs typeface="Times New Roman" panose="02020603050405020304" pitchFamily="18" charset="0"/>
            </a:endParaRPr>
          </a:p>
          <a:p>
            <a:pPr lvl="0" algn="just">
              <a:lnSpc>
                <a:spcPct val="110000"/>
              </a:lnSpc>
              <a:spcAft>
                <a:spcPts val="900"/>
              </a:spcAft>
            </a:pPr>
            <a:endParaRPr lang="tr-TR" sz="2400" b="1" dirty="0">
              <a:solidFill>
                <a:srgbClr val="002060"/>
              </a:solidFill>
              <a:latin typeface="Bahnschrift" panose="020B0502040204020203" pitchFamily="34" charset="0"/>
              <a:cs typeface="Times New Roman" panose="02020603050405020304" pitchFamily="18" charset="0"/>
            </a:endParaRPr>
          </a:p>
        </p:txBody>
      </p:sp>
      <p:sp>
        <p:nvSpPr>
          <p:cNvPr id="5" name="Slayt Numarası Yer Tutucusu 4"/>
          <p:cNvSpPr>
            <a:spLocks noGrp="1"/>
          </p:cNvSpPr>
          <p:nvPr>
            <p:ph type="sldNum" sz="quarter" idx="12"/>
          </p:nvPr>
        </p:nvSpPr>
        <p:spPr/>
        <p:txBody>
          <a:bodyPr/>
          <a:lstStyle/>
          <a:p>
            <a:fld id="{494D7B32-34C5-46C2-8F1D-CDBEC5A93F4E}" type="slidenum">
              <a:rPr lang="en-US" smtClean="0">
                <a:solidFill>
                  <a:srgbClr val="002060"/>
                </a:solidFill>
              </a:rPr>
              <a:pPr/>
              <a:t>12</a:t>
            </a:fld>
            <a:endParaRPr lang="en-US" dirty="0">
              <a:solidFill>
                <a:srgbClr val="002060"/>
              </a:solidFill>
            </a:endParaRPr>
          </a:p>
        </p:txBody>
      </p:sp>
    </p:spTree>
    <p:extLst>
      <p:ext uri="{BB962C8B-B14F-4D97-AF65-F5344CB8AC3E}">
        <p14:creationId xmlns:p14="http://schemas.microsoft.com/office/powerpoint/2010/main" val="4884194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1"/>
          <p:cNvSpPr txBox="1">
            <a:spLocks/>
          </p:cNvSpPr>
          <p:nvPr/>
        </p:nvSpPr>
        <p:spPr>
          <a:xfrm>
            <a:off x="257244" y="919859"/>
            <a:ext cx="11477555" cy="5508453"/>
          </a:xfrm>
          <a:prstGeom prst="rect">
            <a:avLst/>
          </a:prstGeom>
        </p:spPr>
        <p:txBody>
          <a:bodyPr wrap="square" lIns="0" tIns="0" rIns="0" bIns="0">
            <a:noAutofit/>
          </a:bodyPr>
          <a:lstStyle>
            <a:lvl1pPr>
              <a:defRPr sz="5000" b="0" i="0">
                <a:solidFill>
                  <a:srgbClr val="009CB0"/>
                </a:solidFill>
                <a:latin typeface="Arial"/>
                <a:ea typeface="+mj-ea"/>
                <a:cs typeface="Arial"/>
              </a:defRPr>
            </a:lvl1pPr>
          </a:lstStyle>
          <a:p>
            <a:pPr algn="just">
              <a:defRPr/>
            </a:pPr>
            <a:endParaRPr lang="tr-TR" sz="1800" kern="0" dirty="0">
              <a:latin typeface="Trebuchet MS" panose="020B0603020202020204" pitchFamily="34" charset="0"/>
            </a:endParaRPr>
          </a:p>
        </p:txBody>
      </p:sp>
      <p:sp>
        <p:nvSpPr>
          <p:cNvPr id="5" name="Slayt Numarası Yer Tutucusu 4"/>
          <p:cNvSpPr>
            <a:spLocks noGrp="1"/>
          </p:cNvSpPr>
          <p:nvPr>
            <p:ph type="sldNum" sz="quarter" idx="12"/>
          </p:nvPr>
        </p:nvSpPr>
        <p:spPr/>
        <p:txBody>
          <a:bodyPr/>
          <a:lstStyle/>
          <a:p>
            <a:fld id="{494D7B32-34C5-46C2-8F1D-CDBEC5A93F4E}" type="slidenum">
              <a:rPr lang="en-US" smtClean="0">
                <a:solidFill>
                  <a:srgbClr val="002060"/>
                </a:solidFill>
              </a:rPr>
              <a:pPr/>
              <a:t>13</a:t>
            </a:fld>
            <a:endParaRPr lang="en-US" dirty="0">
              <a:solidFill>
                <a:srgbClr val="002060"/>
              </a:solidFill>
            </a:endParaRPr>
          </a:p>
        </p:txBody>
      </p:sp>
      <p:sp>
        <p:nvSpPr>
          <p:cNvPr id="3" name="Dikdörtgen 2"/>
          <p:cNvSpPr/>
          <p:nvPr/>
        </p:nvSpPr>
        <p:spPr>
          <a:xfrm>
            <a:off x="624188" y="257226"/>
            <a:ext cx="10615650" cy="830997"/>
          </a:xfrm>
          <a:prstGeom prst="rect">
            <a:avLst/>
          </a:prstGeom>
        </p:spPr>
        <p:txBody>
          <a:bodyPr wrap="square">
            <a:spAutoFit/>
          </a:bodyPr>
          <a:lstStyle/>
          <a:p>
            <a:pPr marL="90488" lvl="1" algn="ctr"/>
            <a:r>
              <a:rPr lang="tr-TR" sz="2400" b="1" dirty="0">
                <a:solidFill>
                  <a:srgbClr val="C00000"/>
                </a:solidFill>
                <a:latin typeface="Bahnschrift" panose="020B0502040204020203" pitchFamily="34" charset="0"/>
              </a:rPr>
              <a:t>İşletmelerin </a:t>
            </a:r>
            <a:r>
              <a:rPr lang="tr-TR" sz="2400" b="1" dirty="0" smtClean="0">
                <a:solidFill>
                  <a:srgbClr val="C00000"/>
                </a:solidFill>
                <a:latin typeface="Bahnschrift" panose="020B0502040204020203" pitchFamily="34" charset="0"/>
                <a:cs typeface="Times New Roman" panose="02020603050405020304" pitchFamily="18" charset="0"/>
              </a:rPr>
              <a:t>Kıymetli Madenleri</a:t>
            </a:r>
            <a:r>
              <a:rPr lang="tr-TR" sz="2400" b="1" dirty="0" smtClean="0">
                <a:solidFill>
                  <a:srgbClr val="C00000"/>
                </a:solidFill>
                <a:latin typeface="Bahnschrift" panose="020B0502040204020203" pitchFamily="34" charset="0"/>
              </a:rPr>
              <a:t> </a:t>
            </a:r>
            <a:r>
              <a:rPr lang="tr-TR" sz="2400" b="1" dirty="0">
                <a:solidFill>
                  <a:srgbClr val="C00000"/>
                </a:solidFill>
                <a:latin typeface="Bahnschrift" panose="020B0502040204020203" pitchFamily="34" charset="0"/>
              </a:rPr>
              <a:t>ile  </a:t>
            </a:r>
            <a:r>
              <a:rPr lang="tr-TR" sz="2400" b="1" dirty="0">
                <a:solidFill>
                  <a:srgbClr val="C00000"/>
                </a:solidFill>
                <a:latin typeface="Bahnschrift" panose="020B0502040204020203" pitchFamily="34" charset="0"/>
                <a:cs typeface="Times New Roman" panose="02020603050405020304" pitchFamily="18" charset="0"/>
              </a:rPr>
              <a:t>Kıymetli Madenlere Dayalı </a:t>
            </a:r>
          </a:p>
          <a:p>
            <a:pPr marL="90488" lvl="1" algn="ctr"/>
            <a:r>
              <a:rPr lang="tr-TR" sz="2400" b="1" dirty="0">
                <a:solidFill>
                  <a:srgbClr val="C00000"/>
                </a:solidFill>
                <a:latin typeface="Bahnschrift" panose="020B0502040204020203" pitchFamily="34" charset="0"/>
              </a:rPr>
              <a:t>Mevduat Hesaplarının </a:t>
            </a:r>
            <a:r>
              <a:rPr lang="tr-TR" sz="2400" b="1" dirty="0" smtClean="0">
                <a:solidFill>
                  <a:srgbClr val="C00000"/>
                </a:solidFill>
                <a:latin typeface="Bahnschrift" panose="020B0502040204020203" pitchFamily="34" charset="0"/>
              </a:rPr>
              <a:t>Vergilendirilmesi </a:t>
            </a:r>
            <a:endParaRPr lang="tr-TR" sz="2400" b="1" dirty="0">
              <a:solidFill>
                <a:srgbClr val="C00000"/>
              </a:solidFill>
              <a:latin typeface="Bahnschrift" panose="020B0502040204020203" pitchFamily="34" charset="0"/>
            </a:endParaRPr>
          </a:p>
        </p:txBody>
      </p:sp>
      <p:sp>
        <p:nvSpPr>
          <p:cNvPr id="6" name="Dikdörtgen 5"/>
          <p:cNvSpPr/>
          <p:nvPr/>
        </p:nvSpPr>
        <p:spPr>
          <a:xfrm>
            <a:off x="705394" y="1457861"/>
            <a:ext cx="10720251" cy="4508927"/>
          </a:xfrm>
          <a:prstGeom prst="rect">
            <a:avLst/>
          </a:prstGeom>
        </p:spPr>
        <p:txBody>
          <a:bodyPr wrap="square">
            <a:spAutoFit/>
          </a:bodyPr>
          <a:lstStyle/>
          <a:p>
            <a:pPr lvl="0" algn="just"/>
            <a:r>
              <a:rPr lang="tr-TR" sz="2000" b="1" dirty="0">
                <a:solidFill>
                  <a:srgbClr val="002060"/>
                </a:solidFill>
                <a:latin typeface="Bahnschrift" panose="020B0502040204020203" pitchFamily="34" charset="0"/>
                <a:cs typeface="Times New Roman" panose="02020603050405020304" pitchFamily="18" charset="0"/>
              </a:rPr>
              <a:t>Faaliyet konusu kıymetli maden alım satımı olmayan işletmeler ve bankaların aktiflerinde yer alan altın, gümüş, platin ve paladyum gibi </a:t>
            </a:r>
            <a:r>
              <a:rPr lang="tr-TR" sz="2000" b="1" dirty="0" smtClean="0">
                <a:solidFill>
                  <a:srgbClr val="002060"/>
                </a:solidFill>
                <a:latin typeface="Bahnschrift" panose="020B0502040204020203" pitchFamily="34" charset="0"/>
                <a:cs typeface="Times New Roman" panose="02020603050405020304" pitchFamily="18" charset="0"/>
              </a:rPr>
              <a:t>kıymetli madenlerin; </a:t>
            </a:r>
          </a:p>
          <a:p>
            <a:pPr lvl="0" algn="just"/>
            <a:endParaRPr lang="tr-TR" sz="2000" b="1" dirty="0" smtClean="0">
              <a:solidFill>
                <a:srgbClr val="002060"/>
              </a:solidFill>
              <a:latin typeface="Bahnschrift" panose="020B0502040204020203" pitchFamily="34" charset="0"/>
              <a:cs typeface="Times New Roman" panose="02020603050405020304" pitchFamily="18" charset="0"/>
            </a:endParaRPr>
          </a:p>
          <a:p>
            <a:pPr marL="342900" lvl="0" indent="-342900" algn="just">
              <a:buFont typeface="Wingdings" panose="05000000000000000000" pitchFamily="2" charset="2"/>
              <a:buChar char="ü"/>
            </a:pPr>
            <a:r>
              <a:rPr lang="tr-TR" sz="2000" b="1" dirty="0">
                <a:solidFill>
                  <a:srgbClr val="002060"/>
                </a:solidFill>
                <a:latin typeface="Bahnschrift" panose="020B0502040204020203" pitchFamily="34" charset="0"/>
                <a:cs typeface="Times New Roman" panose="02020603050405020304" pitchFamily="18" charset="0"/>
              </a:rPr>
              <a:t>emtia gibi değerlenmesi uygulamasına son verilmiş, </a:t>
            </a:r>
            <a:endParaRPr lang="tr-TR" sz="2000" b="1" dirty="0" smtClean="0">
              <a:solidFill>
                <a:srgbClr val="002060"/>
              </a:solidFill>
              <a:latin typeface="Bahnschrift" panose="020B0502040204020203" pitchFamily="34" charset="0"/>
              <a:cs typeface="Times New Roman" panose="02020603050405020304" pitchFamily="18" charset="0"/>
            </a:endParaRPr>
          </a:p>
          <a:p>
            <a:pPr marL="342900" lvl="0" indent="-342900" algn="just">
              <a:buFont typeface="Wingdings" panose="05000000000000000000" pitchFamily="2" charset="2"/>
              <a:buChar char="ü"/>
            </a:pPr>
            <a:r>
              <a:rPr lang="tr-TR" sz="2000" b="1" dirty="0" smtClean="0">
                <a:solidFill>
                  <a:srgbClr val="002060"/>
                </a:solidFill>
                <a:latin typeface="Bahnschrift" panose="020B0502040204020203" pitchFamily="34" charset="0"/>
                <a:cs typeface="Times New Roman" panose="02020603050405020304" pitchFamily="18" charset="0"/>
              </a:rPr>
              <a:t>borsa </a:t>
            </a:r>
            <a:r>
              <a:rPr lang="tr-TR" sz="2000" b="1" dirty="0">
                <a:solidFill>
                  <a:srgbClr val="002060"/>
                </a:solidFill>
                <a:latin typeface="Bahnschrift" panose="020B0502040204020203" pitchFamily="34" charset="0"/>
                <a:cs typeface="Times New Roman" panose="02020603050405020304" pitchFamily="18" charset="0"/>
              </a:rPr>
              <a:t>rayici ile değerlenmesi imkanı getirilmiştir.</a:t>
            </a:r>
          </a:p>
          <a:p>
            <a:pPr lvl="0" algn="just"/>
            <a:endParaRPr lang="tr-TR" sz="2000" b="1" dirty="0" smtClean="0">
              <a:solidFill>
                <a:srgbClr val="002060"/>
              </a:solidFill>
              <a:latin typeface="Bahnschrift" panose="020B0502040204020203" pitchFamily="34" charset="0"/>
              <a:cs typeface="Times New Roman" panose="02020603050405020304" pitchFamily="18" charset="0"/>
            </a:endParaRPr>
          </a:p>
          <a:p>
            <a:pPr lvl="0" algn="just"/>
            <a:r>
              <a:rPr lang="tr-TR" sz="2000" b="1" dirty="0">
                <a:solidFill>
                  <a:srgbClr val="002060"/>
                </a:solidFill>
                <a:latin typeface="Bahnschrift" panose="020B0502040204020203" pitchFamily="34" charset="0"/>
                <a:cs typeface="Times New Roman" panose="02020603050405020304" pitchFamily="18" charset="0"/>
              </a:rPr>
              <a:t>K</a:t>
            </a:r>
            <a:r>
              <a:rPr lang="tr-TR" sz="2000" b="1" dirty="0" smtClean="0">
                <a:solidFill>
                  <a:srgbClr val="002060"/>
                </a:solidFill>
                <a:latin typeface="Bahnschrift" panose="020B0502040204020203" pitchFamily="34" charset="0"/>
                <a:cs typeface="Times New Roman" panose="02020603050405020304" pitchFamily="18" charset="0"/>
              </a:rPr>
              <a:t>ıymetli </a:t>
            </a:r>
            <a:r>
              <a:rPr lang="tr-TR" sz="2000" b="1" dirty="0">
                <a:solidFill>
                  <a:srgbClr val="002060"/>
                </a:solidFill>
                <a:latin typeface="Bahnschrift" panose="020B0502040204020203" pitchFamily="34" charset="0"/>
                <a:cs typeface="Times New Roman" panose="02020603050405020304" pitchFamily="18" charset="0"/>
              </a:rPr>
              <a:t>maden ile </a:t>
            </a:r>
            <a:r>
              <a:rPr lang="tr-TR" sz="2000" b="1" dirty="0" smtClean="0">
                <a:solidFill>
                  <a:srgbClr val="002060"/>
                </a:solidFill>
                <a:latin typeface="Bahnschrift" panose="020B0502040204020203" pitchFamily="34" charset="0"/>
                <a:cs typeface="Times New Roman" panose="02020603050405020304" pitchFamily="18" charset="0"/>
              </a:rPr>
              <a:t>olan; </a:t>
            </a:r>
          </a:p>
          <a:p>
            <a:pPr lvl="0" algn="just"/>
            <a:endParaRPr lang="tr-TR" sz="2000" b="1" dirty="0" smtClean="0">
              <a:solidFill>
                <a:srgbClr val="002060"/>
              </a:solidFill>
              <a:latin typeface="Bahnschrift" panose="020B0502040204020203" pitchFamily="34" charset="0"/>
              <a:cs typeface="Times New Roman" panose="02020603050405020304" pitchFamily="18" charset="0"/>
            </a:endParaRPr>
          </a:p>
          <a:p>
            <a:pPr marL="342900" lvl="0" indent="-342900" algn="just">
              <a:buFont typeface="Wingdings" panose="05000000000000000000" pitchFamily="2" charset="2"/>
              <a:buChar char="ü"/>
            </a:pPr>
            <a:r>
              <a:rPr lang="tr-TR" sz="2000" b="1" dirty="0" smtClean="0">
                <a:solidFill>
                  <a:srgbClr val="002060"/>
                </a:solidFill>
                <a:latin typeface="Bahnschrift" panose="020B0502040204020203" pitchFamily="34" charset="0"/>
                <a:cs typeface="Times New Roman" panose="02020603050405020304" pitchFamily="18" charset="0"/>
              </a:rPr>
              <a:t>senetli </a:t>
            </a:r>
            <a:r>
              <a:rPr lang="tr-TR" sz="2000" b="1" dirty="0">
                <a:solidFill>
                  <a:srgbClr val="002060"/>
                </a:solidFill>
                <a:latin typeface="Bahnschrift" panose="020B0502040204020203" pitchFamily="34" charset="0"/>
                <a:cs typeface="Times New Roman" panose="02020603050405020304" pitchFamily="18" charset="0"/>
              </a:rPr>
              <a:t>veya senetsiz alacaklar ve borçlar da borsa rayici ile değerlenecektir</a:t>
            </a:r>
            <a:r>
              <a:rPr lang="tr-TR" sz="2000" b="1" dirty="0" smtClean="0">
                <a:solidFill>
                  <a:srgbClr val="002060"/>
                </a:solidFill>
                <a:latin typeface="Bahnschrift" panose="020B0502040204020203" pitchFamily="34" charset="0"/>
                <a:cs typeface="Times New Roman" panose="02020603050405020304" pitchFamily="18" charset="0"/>
              </a:rPr>
              <a:t>.</a:t>
            </a:r>
            <a:endParaRPr lang="tr-TR" sz="2000" b="1" dirty="0">
              <a:solidFill>
                <a:srgbClr val="002060"/>
              </a:solidFill>
              <a:latin typeface="Bahnschrift" panose="020B0502040204020203" pitchFamily="34" charset="0"/>
              <a:cs typeface="Times New Roman" panose="02020603050405020304" pitchFamily="18" charset="0"/>
            </a:endParaRPr>
          </a:p>
          <a:p>
            <a:pPr marL="342900" lvl="0" indent="-342900" algn="just">
              <a:buFont typeface="Wingdings" panose="05000000000000000000" pitchFamily="2" charset="2"/>
              <a:buChar char="ü"/>
            </a:pPr>
            <a:r>
              <a:rPr lang="tr-TR" sz="2000" b="1" dirty="0" smtClean="0">
                <a:solidFill>
                  <a:srgbClr val="002060"/>
                </a:solidFill>
                <a:latin typeface="Bahnschrift" panose="020B0502040204020203" pitchFamily="34" charset="0"/>
                <a:cs typeface="Times New Roman" panose="02020603050405020304" pitchFamily="18" charset="0"/>
              </a:rPr>
              <a:t>mevduat </a:t>
            </a:r>
            <a:r>
              <a:rPr lang="tr-TR" sz="2000" b="1" dirty="0">
                <a:solidFill>
                  <a:srgbClr val="002060"/>
                </a:solidFill>
                <a:latin typeface="Bahnschrift" panose="020B0502040204020203" pitchFamily="34" charset="0"/>
                <a:cs typeface="Times New Roman" panose="02020603050405020304" pitchFamily="18" charset="0"/>
              </a:rPr>
              <a:t>veya kredi sözleşmelerine müstenit alacaklar ve </a:t>
            </a:r>
            <a:r>
              <a:rPr lang="tr-TR" sz="2000" b="1" dirty="0" smtClean="0">
                <a:solidFill>
                  <a:srgbClr val="002060"/>
                </a:solidFill>
                <a:latin typeface="Bahnschrift" panose="020B0502040204020203" pitchFamily="34" charset="0"/>
                <a:cs typeface="Times New Roman" panose="02020603050405020304" pitchFamily="18" charset="0"/>
              </a:rPr>
              <a:t>borçlar da </a:t>
            </a:r>
            <a:r>
              <a:rPr lang="tr-TR" sz="2000" b="1" dirty="0">
                <a:solidFill>
                  <a:srgbClr val="002060"/>
                </a:solidFill>
                <a:latin typeface="Bahnschrift" panose="020B0502040204020203" pitchFamily="34" charset="0"/>
                <a:cs typeface="Times New Roman" panose="02020603050405020304" pitchFamily="18" charset="0"/>
              </a:rPr>
              <a:t>değerleme gününe kadar hesaplanacak faizleriyle birlikte dikkate alınacaktır. </a:t>
            </a:r>
          </a:p>
          <a:p>
            <a:pPr lvl="0" algn="just"/>
            <a:endParaRPr lang="tr-TR" sz="2000" b="1" dirty="0" smtClean="0">
              <a:solidFill>
                <a:srgbClr val="002060"/>
              </a:solidFill>
              <a:latin typeface="Bahnschrift" panose="020B0502040204020203" pitchFamily="34" charset="0"/>
              <a:cs typeface="Times New Roman" panose="02020603050405020304" pitchFamily="18" charset="0"/>
            </a:endParaRPr>
          </a:p>
          <a:p>
            <a:pPr lvl="0" algn="just"/>
            <a:r>
              <a:rPr lang="tr-TR" sz="2000" b="1" dirty="0">
                <a:solidFill>
                  <a:srgbClr val="002060"/>
                </a:solidFill>
                <a:latin typeface="Bahnschrift" panose="020B0502040204020203" pitchFamily="34" charset="0"/>
                <a:cs typeface="Times New Roman" panose="02020603050405020304" pitchFamily="18" charset="0"/>
              </a:rPr>
              <a:t>D</a:t>
            </a:r>
            <a:r>
              <a:rPr lang="tr-TR" sz="2000" b="1" dirty="0" smtClean="0">
                <a:solidFill>
                  <a:srgbClr val="002060"/>
                </a:solidFill>
                <a:latin typeface="Bahnschrift" panose="020B0502040204020203" pitchFamily="34" charset="0"/>
                <a:cs typeface="Times New Roman" panose="02020603050405020304" pitchFamily="18" charset="0"/>
              </a:rPr>
              <a:t>eğerleme sonucu, </a:t>
            </a:r>
            <a:r>
              <a:rPr lang="tr-TR" sz="2000" b="1" dirty="0">
                <a:solidFill>
                  <a:srgbClr val="002060"/>
                </a:solidFill>
                <a:latin typeface="Bahnschrift" panose="020B0502040204020203" pitchFamily="34" charset="0"/>
                <a:cs typeface="Times New Roman" panose="02020603050405020304" pitchFamily="18" charset="0"/>
              </a:rPr>
              <a:t>geçici vergi </a:t>
            </a:r>
            <a:r>
              <a:rPr lang="tr-TR" sz="2000" b="1" dirty="0" smtClean="0">
                <a:solidFill>
                  <a:srgbClr val="002060"/>
                </a:solidFill>
                <a:latin typeface="Bahnschrift" panose="020B0502040204020203" pitchFamily="34" charset="0"/>
                <a:cs typeface="Times New Roman" panose="02020603050405020304" pitchFamily="18" charset="0"/>
              </a:rPr>
              <a:t>dönemleri dahil </a:t>
            </a:r>
            <a:r>
              <a:rPr lang="tr-TR" sz="2000" b="1" dirty="0">
                <a:solidFill>
                  <a:srgbClr val="002060"/>
                </a:solidFill>
                <a:latin typeface="Bahnschrift" panose="020B0502040204020203" pitchFamily="34" charset="0"/>
                <a:cs typeface="Times New Roman" panose="02020603050405020304" pitchFamily="18" charset="0"/>
              </a:rPr>
              <a:t>hesap dönemleri </a:t>
            </a:r>
            <a:r>
              <a:rPr lang="tr-TR" sz="2000" b="1" dirty="0" smtClean="0">
                <a:solidFill>
                  <a:srgbClr val="002060"/>
                </a:solidFill>
                <a:latin typeface="Bahnschrift" panose="020B0502040204020203" pitchFamily="34" charset="0"/>
                <a:cs typeface="Times New Roman" panose="02020603050405020304" pitchFamily="18" charset="0"/>
              </a:rPr>
              <a:t>itibarıyla </a:t>
            </a:r>
            <a:r>
              <a:rPr lang="tr-TR" sz="2000" b="1" dirty="0">
                <a:solidFill>
                  <a:srgbClr val="002060"/>
                </a:solidFill>
                <a:latin typeface="Bahnschrift" panose="020B0502040204020203" pitchFamily="34" charset="0"/>
                <a:cs typeface="Times New Roman" panose="02020603050405020304" pitchFamily="18" charset="0"/>
              </a:rPr>
              <a:t>oluşan </a:t>
            </a:r>
            <a:r>
              <a:rPr lang="tr-TR" sz="2000" b="1" dirty="0" smtClean="0">
                <a:solidFill>
                  <a:srgbClr val="002060"/>
                </a:solidFill>
                <a:latin typeface="Bahnschrift" panose="020B0502040204020203" pitchFamily="34" charset="0"/>
                <a:cs typeface="Times New Roman" panose="02020603050405020304" pitchFamily="18" charset="0"/>
              </a:rPr>
              <a:t>değerleme farkları kazancın tespitinde gelir veya gider olarak dikkate alınacaktır.</a:t>
            </a:r>
            <a:endParaRPr lang="tr-TR" sz="2000" b="1" dirty="0">
              <a:solidFill>
                <a:srgbClr val="002060"/>
              </a:solidFill>
              <a:latin typeface="Bahnschrift" panose="020B0502040204020203" pitchFamily="34" charset="0"/>
              <a:cs typeface="Times New Roman" panose="02020603050405020304" pitchFamily="18" charset="0"/>
            </a:endParaRPr>
          </a:p>
          <a:p>
            <a:pPr lvl="0" algn="just"/>
            <a:endParaRPr lang="tr-TR" sz="700" b="1" dirty="0">
              <a:solidFill>
                <a:srgbClr val="002060"/>
              </a:solidFill>
              <a:latin typeface="Bahnschrift" panose="020B0502040204020203" pitchFamily="34" charset="0"/>
              <a:cs typeface="Times New Roman" panose="02020603050405020304" pitchFamily="18" charset="0"/>
            </a:endParaRPr>
          </a:p>
        </p:txBody>
      </p:sp>
    </p:spTree>
    <p:extLst>
      <p:ext uri="{BB962C8B-B14F-4D97-AF65-F5344CB8AC3E}">
        <p14:creationId xmlns:p14="http://schemas.microsoft.com/office/powerpoint/2010/main" val="7731941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494D7B32-34C5-46C2-8F1D-CDBEC5A93F4E}" type="slidenum">
              <a:rPr lang="en-US" smtClean="0">
                <a:solidFill>
                  <a:prstClr val="black">
                    <a:tint val="75000"/>
                  </a:prstClr>
                </a:solidFill>
              </a:rPr>
              <a:pPr/>
              <a:t>14</a:t>
            </a:fld>
            <a:endParaRPr lang="en-US">
              <a:solidFill>
                <a:prstClr val="black">
                  <a:tint val="75000"/>
                </a:prstClr>
              </a:solidFill>
            </a:endParaRPr>
          </a:p>
        </p:txBody>
      </p:sp>
      <p:sp>
        <p:nvSpPr>
          <p:cNvPr id="3" name="Dikdörtgen 2"/>
          <p:cNvSpPr/>
          <p:nvPr/>
        </p:nvSpPr>
        <p:spPr>
          <a:xfrm>
            <a:off x="2312413" y="2046878"/>
            <a:ext cx="7855999" cy="1323439"/>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4000" b="1" dirty="0">
                <a:ln w="0">
                  <a:noFill/>
                </a:ln>
                <a:solidFill>
                  <a:srgbClr val="C00000"/>
                </a:solidFill>
                <a:effectLst>
                  <a:outerShdw blurRad="38100" dist="19050" dir="2700000" algn="tl" rotWithShape="0">
                    <a:prstClr val="black">
                      <a:alpha val="40000"/>
                    </a:prstClr>
                  </a:outerShdw>
                </a:effectLst>
                <a:cs typeface="Times New Roman" panose="02020603050405020304" pitchFamily="18" charset="0"/>
              </a:rPr>
              <a:t>Vergi Usul </a:t>
            </a:r>
            <a:r>
              <a:rPr lang="tr-TR" sz="4000" b="1" dirty="0" smtClean="0">
                <a:ln w="0">
                  <a:noFill/>
                </a:ln>
                <a:solidFill>
                  <a:srgbClr val="C00000"/>
                </a:solidFill>
                <a:effectLst>
                  <a:outerShdw blurRad="38100" dist="19050" dir="2700000" algn="tl" rotWithShape="0">
                    <a:prstClr val="black">
                      <a:alpha val="40000"/>
                    </a:prstClr>
                  </a:outerShdw>
                </a:effectLst>
                <a:cs typeface="Times New Roman" panose="02020603050405020304" pitchFamily="18" charset="0"/>
              </a:rPr>
              <a:t>Kanununda </a:t>
            </a:r>
            <a:r>
              <a:rPr lang="tr-TR" sz="4000" b="1" dirty="0">
                <a:ln w="0">
                  <a:noFill/>
                </a:ln>
                <a:solidFill>
                  <a:srgbClr val="C00000"/>
                </a:solidFill>
                <a:effectLst>
                  <a:outerShdw blurRad="38100" dist="19050" dir="2700000" algn="tl" rotWithShape="0">
                    <a:prstClr val="black">
                      <a:alpha val="40000"/>
                    </a:prstClr>
                  </a:outerShdw>
                </a:effectLst>
                <a:cs typeface="Times New Roman" panose="02020603050405020304" pitchFamily="18" charset="0"/>
              </a:rPr>
              <a:t>Yapılan Düzenlemeler</a:t>
            </a:r>
          </a:p>
        </p:txBody>
      </p:sp>
    </p:spTree>
    <p:extLst>
      <p:ext uri="{BB962C8B-B14F-4D97-AF65-F5344CB8AC3E}">
        <p14:creationId xmlns:p14="http://schemas.microsoft.com/office/powerpoint/2010/main" val="17930166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494D7B32-34C5-46C2-8F1D-CDBEC5A93F4E}" type="slidenum">
              <a:rPr lang="en-US" smtClean="0">
                <a:solidFill>
                  <a:srgbClr val="002060"/>
                </a:solidFill>
              </a:rPr>
              <a:pPr/>
              <a:t>15</a:t>
            </a:fld>
            <a:endParaRPr lang="en-US" dirty="0">
              <a:solidFill>
                <a:srgbClr val="002060"/>
              </a:solidFill>
            </a:endParaRPr>
          </a:p>
        </p:txBody>
      </p:sp>
      <p:sp>
        <p:nvSpPr>
          <p:cNvPr id="5" name="Dikdörtgen 4"/>
          <p:cNvSpPr/>
          <p:nvPr/>
        </p:nvSpPr>
        <p:spPr>
          <a:xfrm>
            <a:off x="108947" y="1075477"/>
            <a:ext cx="5864468" cy="4714752"/>
          </a:xfrm>
          <a:prstGeom prst="rect">
            <a:avLst/>
          </a:prstGeom>
        </p:spPr>
        <p:txBody>
          <a:bodyPr wrap="square">
            <a:spAutoFit/>
          </a:bodyPr>
          <a:lstStyle/>
          <a:p>
            <a:pPr marL="742950" lvl="1" indent="-285750" algn="just">
              <a:lnSpc>
                <a:spcPct val="102000"/>
              </a:lnSpc>
              <a:spcAft>
                <a:spcPts val="600"/>
              </a:spcAft>
              <a:buFont typeface="Arial" panose="020B0604020202020204" pitchFamily="34" charset="0"/>
              <a:buChar char="•"/>
            </a:pPr>
            <a:r>
              <a:rPr lang="tr-TR" b="1" dirty="0">
                <a:solidFill>
                  <a:srgbClr val="002060"/>
                </a:solidFill>
                <a:latin typeface="Bahnschrift" panose="020B0502040204020203" pitchFamily="34" charset="0"/>
                <a:ea typeface="Calibri" panose="020F0502020204030204" pitchFamily="34" charset="0"/>
                <a:cs typeface="Calibri" panose="020F0502020204030204" pitchFamily="34" charset="0"/>
              </a:rPr>
              <a:t>Usulsüzlük ve Özel Usulsüzlük Cezalarının Artırılması ve Tekerrürde Artırımlı Ceza Uygulaması</a:t>
            </a:r>
          </a:p>
          <a:p>
            <a:pPr marL="742950" lvl="1" indent="-285750" algn="just">
              <a:lnSpc>
                <a:spcPct val="102000"/>
              </a:lnSpc>
              <a:spcAft>
                <a:spcPts val="600"/>
              </a:spcAft>
              <a:buFont typeface="Arial" panose="020B0604020202020204" pitchFamily="34" charset="0"/>
              <a:buChar char="•"/>
            </a:pPr>
            <a:r>
              <a:rPr lang="tr-TR" b="1" dirty="0">
                <a:solidFill>
                  <a:srgbClr val="002060"/>
                </a:solidFill>
                <a:latin typeface="Bahnschrift" panose="020B0502040204020203" pitchFamily="34" charset="0"/>
                <a:ea typeface="Calibri" panose="020F0502020204030204" pitchFamily="34" charset="0"/>
                <a:cs typeface="Calibri" panose="020F0502020204030204" pitchFamily="34" charset="0"/>
              </a:rPr>
              <a:t>Kayıt Dışılıkla Mücadele Amacıyla Kayıtsız Faaliyetlere Artırımlı Ceza Uygulaması</a:t>
            </a:r>
          </a:p>
          <a:p>
            <a:pPr marL="742950" lvl="1" indent="-285750" algn="just">
              <a:lnSpc>
                <a:spcPct val="102000"/>
              </a:lnSpc>
              <a:spcAft>
                <a:spcPts val="600"/>
              </a:spcAft>
              <a:buFont typeface="Arial" panose="020B0604020202020204" pitchFamily="34" charset="0"/>
              <a:buChar char="•"/>
            </a:pPr>
            <a:r>
              <a:rPr lang="tr-TR" b="1" dirty="0">
                <a:solidFill>
                  <a:srgbClr val="002060"/>
                </a:solidFill>
                <a:latin typeface="Bahnschrift" panose="020B0502040204020203" pitchFamily="34" charset="0"/>
                <a:cs typeface="Times New Roman" panose="02020603050405020304" pitchFamily="18" charset="0"/>
              </a:rPr>
              <a:t>İnternet Üzerindeki Satış veya Kiralama İlanlarına Yönelik İstenilen Bilgileri Vermeyenlerin Cezalarının Artırılması</a:t>
            </a:r>
          </a:p>
          <a:p>
            <a:pPr marL="742950" lvl="1" indent="-285750" algn="just">
              <a:lnSpc>
                <a:spcPct val="102000"/>
              </a:lnSpc>
              <a:spcAft>
                <a:spcPts val="600"/>
              </a:spcAft>
              <a:buFont typeface="Arial" panose="020B0604020202020204" pitchFamily="34" charset="0"/>
              <a:buChar char="•"/>
            </a:pPr>
            <a:r>
              <a:rPr lang="tr-TR" b="1" dirty="0">
                <a:solidFill>
                  <a:srgbClr val="002060"/>
                </a:solidFill>
                <a:latin typeface="Bahnschrift" panose="020B0502040204020203" pitchFamily="34" charset="0"/>
              </a:rPr>
              <a:t>Başkasına Ait POS Cihazı Kullanımına Ceza Uygulanması</a:t>
            </a:r>
          </a:p>
          <a:p>
            <a:pPr marL="742950" lvl="1" indent="-285750" algn="just">
              <a:lnSpc>
                <a:spcPct val="102000"/>
              </a:lnSpc>
              <a:spcAft>
                <a:spcPts val="600"/>
              </a:spcAft>
              <a:buFont typeface="Arial" panose="020B0604020202020204" pitchFamily="34" charset="0"/>
              <a:buChar char="•"/>
            </a:pPr>
            <a:r>
              <a:rPr lang="tr-TR" b="1" dirty="0">
                <a:solidFill>
                  <a:srgbClr val="002060"/>
                </a:solidFill>
                <a:latin typeface="Bahnschrift" panose="020B0502040204020203" pitchFamily="34" charset="0"/>
              </a:rPr>
              <a:t>ÖKC ve POS Cihazına İlişkin Bakanlık Düzenlemelerine Uyum Seviyesinin Artırılması</a:t>
            </a:r>
          </a:p>
          <a:p>
            <a:pPr marL="742950" lvl="1" indent="-285750" algn="just">
              <a:lnSpc>
                <a:spcPct val="102000"/>
              </a:lnSpc>
              <a:spcAft>
                <a:spcPts val="600"/>
              </a:spcAft>
              <a:buFont typeface="Arial" panose="020B0604020202020204" pitchFamily="34" charset="0"/>
              <a:buChar char="•"/>
            </a:pPr>
            <a:r>
              <a:rPr lang="tr-TR" b="1" dirty="0">
                <a:solidFill>
                  <a:srgbClr val="002060"/>
                </a:solidFill>
                <a:latin typeface="Bahnschrift" panose="020B0502040204020203" pitchFamily="34" charset="0"/>
              </a:rPr>
              <a:t>Ödemeleri Başkalarının Hesabına Yapılan Havaleler ile Kabul Edenlere ve Hesaplarını Kullandıranlara Ceza Kesilmesi</a:t>
            </a:r>
          </a:p>
        </p:txBody>
      </p:sp>
      <p:sp>
        <p:nvSpPr>
          <p:cNvPr id="6" name="Dikdörtgen 5"/>
          <p:cNvSpPr/>
          <p:nvPr/>
        </p:nvSpPr>
        <p:spPr>
          <a:xfrm>
            <a:off x="5973415" y="1075477"/>
            <a:ext cx="5983924" cy="4843377"/>
          </a:xfrm>
          <a:prstGeom prst="rect">
            <a:avLst/>
          </a:prstGeom>
        </p:spPr>
        <p:txBody>
          <a:bodyPr wrap="square">
            <a:spAutoFit/>
          </a:bodyPr>
          <a:lstStyle/>
          <a:p>
            <a:pPr marL="742950" lvl="1" indent="-285750" algn="just">
              <a:lnSpc>
                <a:spcPct val="102000"/>
              </a:lnSpc>
              <a:spcAft>
                <a:spcPts val="600"/>
              </a:spcAft>
              <a:buFont typeface="Arial" panose="020B0604020202020204" pitchFamily="34" charset="0"/>
              <a:buChar char="•"/>
            </a:pPr>
            <a:r>
              <a:rPr lang="tr-TR" b="1" dirty="0">
                <a:solidFill>
                  <a:srgbClr val="002060"/>
                </a:solidFill>
                <a:latin typeface="Bahnschrift" panose="020B0502040204020203" pitchFamily="34" charset="0"/>
              </a:rPr>
              <a:t>Fatura Düzenlenmemesi Durumunda Alıcının Bildirimi</a:t>
            </a:r>
          </a:p>
          <a:p>
            <a:pPr marL="742950" lvl="1" indent="-285750" algn="just">
              <a:lnSpc>
                <a:spcPct val="102000"/>
              </a:lnSpc>
              <a:spcAft>
                <a:spcPts val="600"/>
              </a:spcAft>
              <a:buFont typeface="Arial" panose="020B0604020202020204" pitchFamily="34" charset="0"/>
              <a:buChar char="•"/>
            </a:pPr>
            <a:r>
              <a:rPr lang="tr-TR" b="1" dirty="0">
                <a:solidFill>
                  <a:srgbClr val="002060"/>
                </a:solidFill>
                <a:latin typeface="Bahnschrift" panose="020B0502040204020203" pitchFamily="34" charset="0"/>
              </a:rPr>
              <a:t>Gayrimenkul Kiralamalarında Alıcı/Kiracının Bildirimi</a:t>
            </a:r>
          </a:p>
          <a:p>
            <a:pPr marL="742950" lvl="1" indent="-285750" algn="just">
              <a:lnSpc>
                <a:spcPct val="102000"/>
              </a:lnSpc>
              <a:spcAft>
                <a:spcPts val="600"/>
              </a:spcAft>
              <a:buFont typeface="Arial" panose="020B0604020202020204" pitchFamily="34" charset="0"/>
              <a:buChar char="•"/>
            </a:pPr>
            <a:r>
              <a:rPr lang="tr-TR" b="1" dirty="0">
                <a:solidFill>
                  <a:srgbClr val="002060"/>
                </a:solidFill>
                <a:latin typeface="Bahnschrift" panose="020B0502040204020203" pitchFamily="34" charset="0"/>
              </a:rPr>
              <a:t>Ödemelerin Finansal Kurumlar Yoluyla Yapılmadığının Bildirilmesi</a:t>
            </a:r>
          </a:p>
          <a:p>
            <a:pPr marL="742950" lvl="1" indent="-285750" algn="just">
              <a:lnSpc>
                <a:spcPct val="102000"/>
              </a:lnSpc>
              <a:buFont typeface="Arial" panose="020B0604020202020204" pitchFamily="34" charset="0"/>
              <a:buChar char="•"/>
            </a:pPr>
            <a:r>
              <a:rPr lang="tr-TR" b="1" dirty="0">
                <a:solidFill>
                  <a:srgbClr val="002060"/>
                </a:solidFill>
                <a:latin typeface="Bahnschrift" panose="020B0502040204020203" pitchFamily="34" charset="0"/>
              </a:rPr>
              <a:t>Sahte Belge Düzenlediği İçin Mükellefiyeti Kapatılanların İlişkili Olduğu Mükellefler ile Gerçek Faaliyetinin Yanında Sahte Belge Düzenleyen Mükelleflerden İstenilen Teminatın Verilmemesi Halinde Ceza Kesilmesi</a:t>
            </a:r>
          </a:p>
          <a:p>
            <a:pPr marL="742950" lvl="1" indent="-285750" algn="just">
              <a:lnSpc>
                <a:spcPct val="102000"/>
              </a:lnSpc>
              <a:buFont typeface="Arial" panose="020B0604020202020204" pitchFamily="34" charset="0"/>
              <a:buChar char="•"/>
            </a:pPr>
            <a:r>
              <a:rPr lang="tr-TR" b="1" dirty="0">
                <a:solidFill>
                  <a:srgbClr val="002060"/>
                </a:solidFill>
                <a:latin typeface="Bahnschrift" panose="020B0502040204020203" pitchFamily="34" charset="0"/>
              </a:rPr>
              <a:t>Tahsilat ve Ödemelerin Tevsik Zorunluluğuna Yönelik Yetkinin Genişletilmesi </a:t>
            </a:r>
          </a:p>
          <a:p>
            <a:pPr marL="742950" lvl="1" indent="-285750" algn="just">
              <a:lnSpc>
                <a:spcPct val="102000"/>
              </a:lnSpc>
              <a:buFont typeface="Arial" panose="020B0604020202020204" pitchFamily="34" charset="0"/>
              <a:buChar char="•"/>
            </a:pPr>
            <a:r>
              <a:rPr lang="tr-TR" b="1"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Uzlaşma </a:t>
            </a:r>
            <a:r>
              <a:rPr lang="tr-TR" b="1" dirty="0">
                <a:solidFill>
                  <a:srgbClr val="002060"/>
                </a:solidFill>
                <a:latin typeface="Bahnschrift" panose="020B0502040204020203" pitchFamily="34" charset="0"/>
                <a:ea typeface="Calibri" panose="020F0502020204030204" pitchFamily="34" charset="0"/>
                <a:cs typeface="Calibri" panose="020F0502020204030204" pitchFamily="34" charset="0"/>
              </a:rPr>
              <a:t>Müessesesinin Cezalarla Sınırlandırılması</a:t>
            </a:r>
          </a:p>
          <a:p>
            <a:pPr lvl="1" algn="just">
              <a:lnSpc>
                <a:spcPct val="102000"/>
              </a:lnSpc>
              <a:spcAft>
                <a:spcPts val="600"/>
              </a:spcAft>
            </a:pPr>
            <a:endParaRPr lang="tr-TR" b="1"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p:txBody>
      </p:sp>
      <p:sp>
        <p:nvSpPr>
          <p:cNvPr id="4" name="Dikdörtgen 3"/>
          <p:cNvSpPr/>
          <p:nvPr/>
        </p:nvSpPr>
        <p:spPr>
          <a:xfrm>
            <a:off x="686204" y="381661"/>
            <a:ext cx="7197804" cy="430887"/>
          </a:xfrm>
          <a:prstGeom prst="rect">
            <a:avLst/>
          </a:prstGeom>
        </p:spPr>
        <p:txBody>
          <a:bodyPr wrap="none">
            <a:spAutoFit/>
          </a:bodyPr>
          <a:lstStyle/>
          <a:p>
            <a:r>
              <a:rPr lang="tr-TR" sz="2200" b="1" dirty="0">
                <a:solidFill>
                  <a:srgbClr val="0070C0"/>
                </a:solidFill>
                <a:latin typeface="Bahnschrift" panose="020B0502040204020203" pitchFamily="34" charset="0"/>
              </a:rPr>
              <a:t>Vergi Uyumunun Artırılması ve Kayıt Dışılıkla Mücadele </a:t>
            </a:r>
          </a:p>
        </p:txBody>
      </p:sp>
    </p:spTree>
    <p:extLst>
      <p:ext uri="{BB962C8B-B14F-4D97-AF65-F5344CB8AC3E}">
        <p14:creationId xmlns:p14="http://schemas.microsoft.com/office/powerpoint/2010/main" val="13503553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txBox="1">
            <a:spLocks/>
          </p:cNvSpPr>
          <p:nvPr/>
        </p:nvSpPr>
        <p:spPr>
          <a:xfrm>
            <a:off x="116211" y="4950877"/>
            <a:ext cx="11512455" cy="5517015"/>
          </a:xfrm>
          <a:prstGeom prst="rect">
            <a:avLst/>
          </a:prstGeom>
        </p:spPr>
        <p:txBody>
          <a:bodyPr wrap="square" lIns="0" tIns="0" rIns="0" bIns="0">
            <a:noAutofit/>
          </a:bodyPr>
          <a:lstStyle>
            <a:lvl1pPr>
              <a:defRPr sz="5000" b="0" i="0">
                <a:solidFill>
                  <a:srgbClr val="009CB0"/>
                </a:solidFill>
                <a:latin typeface="Arial"/>
                <a:ea typeface="+mj-ea"/>
                <a:cs typeface="Arial"/>
              </a:defRPr>
            </a:lvl1pPr>
          </a:lstStyle>
          <a:p>
            <a:pPr marL="171450" indent="-171450">
              <a:buFont typeface="Arial" pitchFamily="34" charset="0"/>
              <a:buChar char="•"/>
              <a:defRPr/>
            </a:pPr>
            <a:endParaRPr lang="tr-TR" sz="500" b="1" kern="0" dirty="0">
              <a:latin typeface="Calibri" panose="020F0502020204030204"/>
            </a:endParaRPr>
          </a:p>
        </p:txBody>
      </p:sp>
      <p:sp>
        <p:nvSpPr>
          <p:cNvPr id="8" name="Dikdörtgen 7"/>
          <p:cNvSpPr/>
          <p:nvPr/>
        </p:nvSpPr>
        <p:spPr>
          <a:xfrm>
            <a:off x="857250" y="1351536"/>
            <a:ext cx="10696575" cy="4924425"/>
          </a:xfrm>
          <a:prstGeom prst="rect">
            <a:avLst/>
          </a:prstGeom>
        </p:spPr>
        <p:txBody>
          <a:bodyPr wrap="square">
            <a:spAutoFit/>
          </a:bodyPr>
          <a:lstStyle/>
          <a:p>
            <a:pPr algn="just">
              <a:lnSpc>
                <a:spcPct val="110000"/>
              </a:lnSpc>
              <a:spcAft>
                <a:spcPts val="600"/>
              </a:spcAft>
            </a:pPr>
            <a:r>
              <a:rPr lang="tr-TR" sz="2000" b="1"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Fatura</a:t>
            </a:r>
            <a:r>
              <a:rPr lang="tr-TR" sz="2000" b="1" dirty="0">
                <a:solidFill>
                  <a:srgbClr val="002060"/>
                </a:solidFill>
                <a:latin typeface="Bahnschrift" panose="020B0502040204020203" pitchFamily="34" charset="0"/>
                <a:ea typeface="Calibri" panose="020F0502020204030204" pitchFamily="34" charset="0"/>
                <a:cs typeface="Calibri" panose="020F0502020204030204" pitchFamily="34" charset="0"/>
              </a:rPr>
              <a:t>, </a:t>
            </a:r>
            <a:r>
              <a:rPr lang="tr-TR" sz="2000" b="1"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ÖKC fişi, gider </a:t>
            </a:r>
            <a:r>
              <a:rPr lang="tr-TR" sz="2000" b="1" dirty="0">
                <a:solidFill>
                  <a:srgbClr val="002060"/>
                </a:solidFill>
                <a:latin typeface="Bahnschrift" panose="020B0502040204020203" pitchFamily="34" charset="0"/>
                <a:ea typeface="Calibri" panose="020F0502020204030204" pitchFamily="34" charset="0"/>
                <a:cs typeface="Calibri" panose="020F0502020204030204" pitchFamily="34" charset="0"/>
              </a:rPr>
              <a:t>pusulası, </a:t>
            </a:r>
            <a:r>
              <a:rPr lang="tr-TR" sz="2000" b="1"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serbest </a:t>
            </a:r>
            <a:r>
              <a:rPr lang="tr-TR" sz="2000" b="1" dirty="0">
                <a:solidFill>
                  <a:srgbClr val="002060"/>
                </a:solidFill>
                <a:latin typeface="Bahnschrift" panose="020B0502040204020203" pitchFamily="34" charset="0"/>
                <a:ea typeface="Calibri" panose="020F0502020204030204" pitchFamily="34" charset="0"/>
                <a:cs typeface="Calibri" panose="020F0502020204030204" pitchFamily="34" charset="0"/>
              </a:rPr>
              <a:t>meslek </a:t>
            </a:r>
            <a:r>
              <a:rPr lang="tr-TR" sz="2000" b="1"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makbuzu gibi Vergi Usul Kanununca düzenlemesi zorunlu belgelerin </a:t>
            </a:r>
            <a:r>
              <a:rPr lang="tr-TR" sz="2000" b="1" dirty="0">
                <a:solidFill>
                  <a:srgbClr val="002060"/>
                </a:solidFill>
                <a:latin typeface="Bahnschrift" panose="020B0502040204020203" pitchFamily="34" charset="0"/>
                <a:ea typeface="Calibri" panose="020F0502020204030204" pitchFamily="34" charset="0"/>
                <a:cs typeface="Calibri" panose="020F0502020204030204" pitchFamily="34" charset="0"/>
              </a:rPr>
              <a:t>verilmemesi, </a:t>
            </a:r>
            <a:r>
              <a:rPr lang="tr-TR" sz="2000" b="1"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alınmaması gibi fiilleri </a:t>
            </a:r>
            <a:r>
              <a:rPr lang="tr-TR" sz="2000" b="1" dirty="0">
                <a:solidFill>
                  <a:srgbClr val="002060"/>
                </a:solidFill>
                <a:latin typeface="Bahnschrift" panose="020B0502040204020203" pitchFamily="34" charset="0"/>
                <a:ea typeface="Calibri" panose="020F0502020204030204" pitchFamily="34" charset="0"/>
                <a:cs typeface="Calibri" panose="020F0502020204030204" pitchFamily="34" charset="0"/>
              </a:rPr>
              <a:t>işleyenlere artan tutarda özel usulsüzlük cezası kesilmesi yönünde düzenleme yapılmıştır. </a:t>
            </a:r>
            <a:endParaRPr lang="tr-TR" sz="2000" b="1" dirty="0" smtClean="0">
              <a:solidFill>
                <a:srgbClr val="002060"/>
              </a:solidFill>
              <a:latin typeface="Bahnschrift" panose="020B0502040204020203" pitchFamily="34" charset="0"/>
              <a:ea typeface="Calibri" panose="020F0502020204030204" pitchFamily="34" charset="0"/>
              <a:cs typeface="Calibri" panose="020F0502020204030204" pitchFamily="34" charset="0"/>
            </a:endParaRPr>
          </a:p>
          <a:p>
            <a:pPr algn="just">
              <a:lnSpc>
                <a:spcPct val="110000"/>
              </a:lnSpc>
              <a:spcAft>
                <a:spcPts val="600"/>
              </a:spcAft>
            </a:pPr>
            <a:endParaRPr lang="tr-TR" sz="1000" b="1" dirty="0" smtClean="0">
              <a:solidFill>
                <a:srgbClr val="002060"/>
              </a:solidFill>
              <a:latin typeface="Bahnschrift" panose="020B0502040204020203" pitchFamily="34" charset="0"/>
              <a:ea typeface="Calibri" panose="020F0502020204030204" pitchFamily="34" charset="0"/>
              <a:cs typeface="Calibri" panose="020F0502020204030204" pitchFamily="34" charset="0"/>
            </a:endParaRPr>
          </a:p>
          <a:p>
            <a:pPr algn="just">
              <a:lnSpc>
                <a:spcPct val="110000"/>
              </a:lnSpc>
              <a:spcAft>
                <a:spcPts val="600"/>
              </a:spcAft>
            </a:pPr>
            <a:r>
              <a:rPr lang="tr-TR" sz="2000" b="1"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Buna göre, söz konusu fiilleri işleyenlere (asgari);</a:t>
            </a:r>
          </a:p>
          <a:p>
            <a:pPr marL="742950" lvl="1" indent="-285750" algn="just">
              <a:lnSpc>
                <a:spcPct val="110000"/>
              </a:lnSpc>
              <a:spcAft>
                <a:spcPts val="600"/>
              </a:spcAft>
              <a:buFont typeface="Wingdings" panose="05000000000000000000" pitchFamily="2" charset="2"/>
              <a:buChar char="ü"/>
            </a:pPr>
            <a:r>
              <a:rPr lang="tr-TR" sz="20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1</a:t>
            </a:r>
            <a:r>
              <a:rPr lang="tr-TR" sz="2000" b="1" dirty="0">
                <a:solidFill>
                  <a:srgbClr val="C00000"/>
                </a:solidFill>
                <a:latin typeface="Bahnschrift" panose="020B0502040204020203" pitchFamily="34" charset="0"/>
                <a:ea typeface="Calibri" panose="020F0502020204030204" pitchFamily="34" charset="0"/>
                <a:cs typeface="Calibri" panose="020F0502020204030204" pitchFamily="34" charset="0"/>
              </a:rPr>
              <a:t>. Tespit </a:t>
            </a:r>
            <a:r>
              <a:rPr lang="tr-TR" sz="20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için 10.000 TL</a:t>
            </a:r>
          </a:p>
          <a:p>
            <a:pPr marL="742950" lvl="1" indent="-285750" algn="just">
              <a:lnSpc>
                <a:spcPct val="110000"/>
              </a:lnSpc>
              <a:spcAft>
                <a:spcPts val="600"/>
              </a:spcAft>
              <a:buFont typeface="Wingdings" panose="05000000000000000000" pitchFamily="2" charset="2"/>
              <a:buChar char="ü"/>
            </a:pPr>
            <a:r>
              <a:rPr lang="tr-TR" sz="20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2</a:t>
            </a:r>
            <a:r>
              <a:rPr lang="tr-TR" sz="2000" b="1" dirty="0">
                <a:solidFill>
                  <a:srgbClr val="C00000"/>
                </a:solidFill>
                <a:latin typeface="Bahnschrift" panose="020B0502040204020203" pitchFamily="34" charset="0"/>
                <a:ea typeface="Calibri" panose="020F0502020204030204" pitchFamily="34" charset="0"/>
                <a:cs typeface="Calibri" panose="020F0502020204030204" pitchFamily="34" charset="0"/>
              </a:rPr>
              <a:t>. Tespit </a:t>
            </a:r>
            <a:r>
              <a:rPr lang="tr-TR" sz="20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için 20.000 </a:t>
            </a:r>
            <a:r>
              <a:rPr lang="tr-TR" sz="2000" b="1" dirty="0">
                <a:solidFill>
                  <a:srgbClr val="C00000"/>
                </a:solidFill>
                <a:latin typeface="Bahnschrift" panose="020B0502040204020203" pitchFamily="34" charset="0"/>
                <a:ea typeface="Calibri" panose="020F0502020204030204" pitchFamily="34" charset="0"/>
                <a:cs typeface="Calibri" panose="020F0502020204030204" pitchFamily="34" charset="0"/>
              </a:rPr>
              <a:t>TL</a:t>
            </a:r>
          </a:p>
          <a:p>
            <a:pPr marL="742950" lvl="1" indent="-285750" algn="just">
              <a:lnSpc>
                <a:spcPct val="110000"/>
              </a:lnSpc>
              <a:spcAft>
                <a:spcPts val="600"/>
              </a:spcAft>
              <a:buFont typeface="Wingdings" panose="05000000000000000000" pitchFamily="2" charset="2"/>
              <a:buChar char="ü"/>
            </a:pPr>
            <a:r>
              <a:rPr lang="tr-TR" sz="2000" b="1" dirty="0">
                <a:solidFill>
                  <a:srgbClr val="C00000"/>
                </a:solidFill>
                <a:latin typeface="Bahnschrift" panose="020B0502040204020203" pitchFamily="34" charset="0"/>
                <a:ea typeface="Calibri" panose="020F0502020204030204" pitchFamily="34" charset="0"/>
                <a:cs typeface="Calibri" panose="020F0502020204030204" pitchFamily="34" charset="0"/>
              </a:rPr>
              <a:t>3. Tespit </a:t>
            </a:r>
            <a:r>
              <a:rPr lang="tr-TR" sz="20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için 30.000 </a:t>
            </a:r>
            <a:r>
              <a:rPr lang="tr-TR" sz="2000" b="1" dirty="0">
                <a:solidFill>
                  <a:srgbClr val="C00000"/>
                </a:solidFill>
                <a:latin typeface="Bahnschrift" panose="020B0502040204020203" pitchFamily="34" charset="0"/>
                <a:ea typeface="Calibri" panose="020F0502020204030204" pitchFamily="34" charset="0"/>
                <a:cs typeface="Calibri" panose="020F0502020204030204" pitchFamily="34" charset="0"/>
              </a:rPr>
              <a:t>TL</a:t>
            </a:r>
          </a:p>
          <a:p>
            <a:pPr marL="742950" lvl="1" indent="-285750" algn="just">
              <a:lnSpc>
                <a:spcPct val="110000"/>
              </a:lnSpc>
              <a:spcAft>
                <a:spcPts val="600"/>
              </a:spcAft>
              <a:buFont typeface="Wingdings" panose="05000000000000000000" pitchFamily="2" charset="2"/>
              <a:buChar char="ü"/>
            </a:pPr>
            <a:r>
              <a:rPr lang="tr-TR" sz="2000" b="1" dirty="0">
                <a:solidFill>
                  <a:srgbClr val="C00000"/>
                </a:solidFill>
                <a:latin typeface="Bahnschrift" panose="020B0502040204020203" pitchFamily="34" charset="0"/>
                <a:ea typeface="Calibri" panose="020F0502020204030204" pitchFamily="34" charset="0"/>
                <a:cs typeface="Calibri" panose="020F0502020204030204" pitchFamily="34" charset="0"/>
              </a:rPr>
              <a:t>4. Tespit </a:t>
            </a:r>
            <a:r>
              <a:rPr lang="tr-TR" sz="20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için 40.000 </a:t>
            </a:r>
            <a:r>
              <a:rPr lang="tr-TR" sz="2000" b="1" dirty="0">
                <a:solidFill>
                  <a:srgbClr val="C00000"/>
                </a:solidFill>
                <a:latin typeface="Bahnschrift" panose="020B0502040204020203" pitchFamily="34" charset="0"/>
                <a:ea typeface="Calibri" panose="020F0502020204030204" pitchFamily="34" charset="0"/>
                <a:cs typeface="Calibri" panose="020F0502020204030204" pitchFamily="34" charset="0"/>
              </a:rPr>
              <a:t>TL</a:t>
            </a:r>
          </a:p>
          <a:p>
            <a:pPr marL="742950" lvl="1" indent="-285750" algn="just">
              <a:lnSpc>
                <a:spcPct val="110000"/>
              </a:lnSpc>
              <a:spcAft>
                <a:spcPts val="600"/>
              </a:spcAft>
              <a:buFont typeface="Wingdings" panose="05000000000000000000" pitchFamily="2" charset="2"/>
              <a:buChar char="ü"/>
            </a:pPr>
            <a:r>
              <a:rPr lang="tr-TR" sz="2000" b="1" dirty="0">
                <a:solidFill>
                  <a:srgbClr val="C00000"/>
                </a:solidFill>
                <a:latin typeface="Bahnschrift" panose="020B0502040204020203" pitchFamily="34" charset="0"/>
                <a:ea typeface="Calibri" panose="020F0502020204030204" pitchFamily="34" charset="0"/>
                <a:cs typeface="Calibri" panose="020F0502020204030204" pitchFamily="34" charset="0"/>
              </a:rPr>
              <a:t>5. Tespit </a:t>
            </a:r>
            <a:r>
              <a:rPr lang="tr-TR" sz="20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için 50.000 </a:t>
            </a:r>
            <a:r>
              <a:rPr lang="tr-TR" sz="2000" b="1" dirty="0">
                <a:solidFill>
                  <a:srgbClr val="C00000"/>
                </a:solidFill>
                <a:latin typeface="Bahnschrift" panose="020B0502040204020203" pitchFamily="34" charset="0"/>
                <a:ea typeface="Calibri" panose="020F0502020204030204" pitchFamily="34" charset="0"/>
                <a:cs typeface="Calibri" panose="020F0502020204030204" pitchFamily="34" charset="0"/>
              </a:rPr>
              <a:t>TL </a:t>
            </a:r>
          </a:p>
          <a:p>
            <a:pPr marL="742950" lvl="1" indent="-285750" algn="just">
              <a:lnSpc>
                <a:spcPct val="110000"/>
              </a:lnSpc>
              <a:spcAft>
                <a:spcPts val="600"/>
              </a:spcAft>
              <a:buFont typeface="Wingdings" panose="05000000000000000000" pitchFamily="2" charset="2"/>
              <a:buChar char="ü"/>
            </a:pPr>
            <a:r>
              <a:rPr lang="tr-TR" sz="2000" b="1" dirty="0">
                <a:solidFill>
                  <a:srgbClr val="C00000"/>
                </a:solidFill>
                <a:latin typeface="Bahnschrift" panose="020B0502040204020203" pitchFamily="34" charset="0"/>
                <a:ea typeface="Calibri" panose="020F0502020204030204" pitchFamily="34" charset="0"/>
                <a:cs typeface="Calibri" panose="020F0502020204030204" pitchFamily="34" charset="0"/>
              </a:rPr>
              <a:t>6. ve Sonraki Tespitler </a:t>
            </a:r>
            <a:r>
              <a:rPr lang="tr-TR" sz="20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için 100.000 TL</a:t>
            </a:r>
          </a:p>
          <a:p>
            <a:pPr lvl="1" algn="just">
              <a:lnSpc>
                <a:spcPct val="110000"/>
              </a:lnSpc>
              <a:spcAft>
                <a:spcPts val="600"/>
              </a:spcAft>
            </a:pPr>
            <a:endParaRPr lang="tr-TR" sz="10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endParaRPr>
          </a:p>
          <a:p>
            <a:pPr algn="just">
              <a:lnSpc>
                <a:spcPct val="110000"/>
              </a:lnSpc>
              <a:spcAft>
                <a:spcPts val="600"/>
              </a:spcAft>
            </a:pPr>
            <a:r>
              <a:rPr lang="tr-TR" sz="2000" b="1" dirty="0">
                <a:solidFill>
                  <a:srgbClr val="002060"/>
                </a:solidFill>
                <a:latin typeface="Bahnschrift" panose="020B0502040204020203" pitchFamily="34" charset="0"/>
                <a:ea typeface="Calibri" panose="020F0502020204030204" pitchFamily="34" charset="0"/>
                <a:cs typeface="Calibri" panose="020F0502020204030204" pitchFamily="34" charset="0"/>
              </a:rPr>
              <a:t>ö</a:t>
            </a:r>
            <a:r>
              <a:rPr lang="tr-TR" sz="2000" b="1"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zel usulsüzlük cezası kesilecektir.</a:t>
            </a:r>
          </a:p>
        </p:txBody>
      </p:sp>
      <p:sp>
        <p:nvSpPr>
          <p:cNvPr id="2" name="Dikdörtgen 1"/>
          <p:cNvSpPr/>
          <p:nvPr/>
        </p:nvSpPr>
        <p:spPr>
          <a:xfrm>
            <a:off x="638446" y="106732"/>
            <a:ext cx="10990220" cy="1200329"/>
          </a:xfrm>
          <a:prstGeom prst="rect">
            <a:avLst/>
          </a:prstGeom>
        </p:spPr>
        <p:txBody>
          <a:bodyPr wrap="square">
            <a:spAutoFit/>
          </a:bodyPr>
          <a:lstStyle/>
          <a:p>
            <a:pPr marL="88900" lvl="1" algn="ctr"/>
            <a:r>
              <a:rPr lang="tr-TR" sz="2400" b="1" dirty="0">
                <a:solidFill>
                  <a:srgbClr val="C00000"/>
                </a:solidFill>
                <a:latin typeface="Bahnschrift" panose="020B0502040204020203" pitchFamily="34" charset="0"/>
              </a:rPr>
              <a:t>Usulsüzlük ve Özel Usulsüzlük Cezalarının </a:t>
            </a:r>
            <a:r>
              <a:rPr lang="tr-TR" sz="2400" b="1" dirty="0" smtClean="0">
                <a:solidFill>
                  <a:srgbClr val="C00000"/>
                </a:solidFill>
                <a:latin typeface="Bahnschrift" panose="020B0502040204020203" pitchFamily="34" charset="0"/>
              </a:rPr>
              <a:t>Tekerrüründe </a:t>
            </a:r>
            <a:r>
              <a:rPr lang="tr-TR" sz="2400" b="1" dirty="0">
                <a:solidFill>
                  <a:srgbClr val="C00000"/>
                </a:solidFill>
                <a:latin typeface="Bahnschrift" panose="020B0502040204020203" pitchFamily="34" charset="0"/>
              </a:rPr>
              <a:t>Artırımlı Ceza Uygulaması</a:t>
            </a:r>
          </a:p>
          <a:p>
            <a:pPr marL="88900" algn="ctr"/>
            <a:endParaRPr lang="tr-TR" sz="2400" b="1" dirty="0">
              <a:solidFill>
                <a:srgbClr val="FF0000"/>
              </a:solidFill>
            </a:endParaRPr>
          </a:p>
        </p:txBody>
      </p:sp>
      <p:sp>
        <p:nvSpPr>
          <p:cNvPr id="7" name="Slayt Numarası Yer Tutucusu 6"/>
          <p:cNvSpPr>
            <a:spLocks noGrp="1"/>
          </p:cNvSpPr>
          <p:nvPr>
            <p:ph type="sldNum" sz="quarter" idx="12"/>
          </p:nvPr>
        </p:nvSpPr>
        <p:spPr/>
        <p:txBody>
          <a:bodyPr/>
          <a:lstStyle/>
          <a:p>
            <a:fld id="{494D7B32-34C5-46C2-8F1D-CDBEC5A93F4E}" type="slidenum">
              <a:rPr lang="en-US" smtClean="0">
                <a:solidFill>
                  <a:srgbClr val="002060"/>
                </a:solidFill>
              </a:rPr>
              <a:pPr/>
              <a:t>16</a:t>
            </a:fld>
            <a:endParaRPr lang="en-US" dirty="0">
              <a:solidFill>
                <a:srgbClr val="002060"/>
              </a:solidFill>
            </a:endParaRPr>
          </a:p>
        </p:txBody>
      </p:sp>
    </p:spTree>
    <p:extLst>
      <p:ext uri="{BB962C8B-B14F-4D97-AF65-F5344CB8AC3E}">
        <p14:creationId xmlns:p14="http://schemas.microsoft.com/office/powerpoint/2010/main" val="20097435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494D7B32-34C5-46C2-8F1D-CDBEC5A93F4E}" type="slidenum">
              <a:rPr lang="en-US" smtClean="0">
                <a:solidFill>
                  <a:srgbClr val="002060"/>
                </a:solidFill>
              </a:rPr>
              <a:pPr/>
              <a:t>17</a:t>
            </a:fld>
            <a:endParaRPr lang="en-US" dirty="0">
              <a:solidFill>
                <a:srgbClr val="002060"/>
              </a:solidFill>
            </a:endParaRPr>
          </a:p>
        </p:txBody>
      </p:sp>
      <p:sp>
        <p:nvSpPr>
          <p:cNvPr id="3" name="Dikdörtgen 2"/>
          <p:cNvSpPr/>
          <p:nvPr/>
        </p:nvSpPr>
        <p:spPr>
          <a:xfrm>
            <a:off x="352424" y="1371571"/>
            <a:ext cx="11439525" cy="5718489"/>
          </a:xfrm>
          <a:prstGeom prst="rect">
            <a:avLst/>
          </a:prstGeom>
        </p:spPr>
        <p:txBody>
          <a:bodyPr wrap="square">
            <a:spAutoFit/>
          </a:bodyPr>
          <a:lstStyle/>
          <a:p>
            <a:pPr marL="285750" indent="-285750" algn="just">
              <a:lnSpc>
                <a:spcPct val="120000"/>
              </a:lnSpc>
              <a:spcBef>
                <a:spcPts val="600"/>
              </a:spcBef>
              <a:spcAft>
                <a:spcPts val="600"/>
              </a:spcAft>
              <a:buFont typeface="Wingdings" panose="05000000000000000000" pitchFamily="2" charset="2"/>
              <a:buChar char="ü"/>
            </a:pPr>
            <a:r>
              <a:rPr lang="tr-TR" sz="2400" b="1" dirty="0" smtClean="0">
                <a:solidFill>
                  <a:srgbClr val="002060"/>
                </a:solidFill>
                <a:latin typeface="Bahnschrift" panose="020B0502040204020203" pitchFamily="34" charset="0"/>
                <a:cs typeface="Times New Roman" panose="02020603050405020304" pitchFamily="18" charset="0"/>
              </a:rPr>
              <a:t>Satıcının</a:t>
            </a:r>
            <a:r>
              <a:rPr lang="tr-TR" sz="2400" b="1" dirty="0">
                <a:solidFill>
                  <a:srgbClr val="002060"/>
                </a:solidFill>
                <a:latin typeface="Bahnschrift" panose="020B0502040204020203" pitchFamily="34" charset="0"/>
                <a:cs typeface="Times New Roman" panose="02020603050405020304" pitchFamily="18" charset="0"/>
              </a:rPr>
              <a:t>; alıcıya </a:t>
            </a:r>
            <a:r>
              <a:rPr lang="tr-TR" sz="2400" b="1" dirty="0" smtClean="0">
                <a:solidFill>
                  <a:srgbClr val="002060"/>
                </a:solidFill>
                <a:latin typeface="Bahnschrift" panose="020B0502040204020203" pitchFamily="34" charset="0"/>
                <a:cs typeface="Times New Roman" panose="02020603050405020304" pitchFamily="18" charset="0"/>
              </a:rPr>
              <a:t>fatura, ÖKC fişi, serbest meslek makbuzu gibi düzenleme zorunluluğu bulunan belgeleri </a:t>
            </a:r>
            <a:r>
              <a:rPr lang="tr-TR" sz="2400" b="1" dirty="0">
                <a:solidFill>
                  <a:srgbClr val="002060"/>
                </a:solidFill>
                <a:latin typeface="Bahnschrift" panose="020B0502040204020203" pitchFamily="34" charset="0"/>
                <a:cs typeface="Times New Roman" panose="02020603050405020304" pitchFamily="18" charset="0"/>
              </a:rPr>
              <a:t>düzenlemediğinin </a:t>
            </a:r>
            <a:r>
              <a:rPr lang="tr-TR" sz="2400" b="1" dirty="0" smtClean="0">
                <a:solidFill>
                  <a:srgbClr val="002060"/>
                </a:solidFill>
                <a:latin typeface="Bahnschrift" panose="020B0502040204020203" pitchFamily="34" charset="0"/>
                <a:cs typeface="Times New Roman" panose="02020603050405020304" pitchFamily="18" charset="0"/>
              </a:rPr>
              <a:t>söz konusu belgeleri </a:t>
            </a:r>
            <a:r>
              <a:rPr lang="tr-TR" sz="2400" b="1" dirty="0">
                <a:solidFill>
                  <a:srgbClr val="002060"/>
                </a:solidFill>
                <a:latin typeface="Bahnschrift" panose="020B0502040204020203" pitchFamily="34" charset="0"/>
                <a:cs typeface="Times New Roman" panose="02020603050405020304" pitchFamily="18" charset="0"/>
              </a:rPr>
              <a:t>düzenleme süresini takip eden beş iş günü içerisinde (idarenin bilgisine girmeden önce) </a:t>
            </a:r>
            <a:r>
              <a:rPr lang="tr-TR" sz="2400" b="1" dirty="0">
                <a:solidFill>
                  <a:srgbClr val="C00000"/>
                </a:solidFill>
                <a:latin typeface="Bahnschrift" panose="020B0502040204020203" pitchFamily="34" charset="0"/>
                <a:cs typeface="Times New Roman" panose="02020603050405020304" pitchFamily="18" charset="0"/>
              </a:rPr>
              <a:t>alıcı tarafından idareye bildirilmesi durumunda alıcılar adına ceza </a:t>
            </a:r>
            <a:r>
              <a:rPr lang="tr-TR" sz="2400" b="1" dirty="0" smtClean="0">
                <a:solidFill>
                  <a:srgbClr val="C00000"/>
                </a:solidFill>
                <a:latin typeface="Bahnschrift" panose="020B0502040204020203" pitchFamily="34" charset="0"/>
                <a:cs typeface="Times New Roman" panose="02020603050405020304" pitchFamily="18" charset="0"/>
              </a:rPr>
              <a:t>kesilmeyecek</a:t>
            </a:r>
            <a:r>
              <a:rPr lang="tr-TR" sz="2400" b="1" dirty="0" smtClean="0">
                <a:solidFill>
                  <a:srgbClr val="002060"/>
                </a:solidFill>
                <a:latin typeface="Bahnschrift" panose="020B0502040204020203" pitchFamily="34" charset="0"/>
                <a:cs typeface="Times New Roman" panose="02020603050405020304" pitchFamily="18" charset="0"/>
              </a:rPr>
              <a:t>, belge düzenlemeyen satıcıya ise 3 kat özel </a:t>
            </a:r>
            <a:r>
              <a:rPr lang="tr-TR" sz="2400" b="1" dirty="0">
                <a:solidFill>
                  <a:srgbClr val="002060"/>
                </a:solidFill>
                <a:latin typeface="Bahnschrift" panose="020B0502040204020203" pitchFamily="34" charset="0"/>
                <a:cs typeface="Times New Roman" panose="02020603050405020304" pitchFamily="18" charset="0"/>
              </a:rPr>
              <a:t>usulsüzlük </a:t>
            </a:r>
            <a:r>
              <a:rPr lang="tr-TR" sz="2400" b="1" dirty="0" smtClean="0">
                <a:solidFill>
                  <a:srgbClr val="002060"/>
                </a:solidFill>
                <a:latin typeface="Bahnschrift" panose="020B0502040204020203" pitchFamily="34" charset="0"/>
                <a:cs typeface="Times New Roman" panose="02020603050405020304" pitchFamily="18" charset="0"/>
              </a:rPr>
              <a:t>cezası kesilecektir.</a:t>
            </a:r>
          </a:p>
          <a:p>
            <a:pPr marL="285750" indent="-285750" algn="just">
              <a:lnSpc>
                <a:spcPct val="120000"/>
              </a:lnSpc>
              <a:spcBef>
                <a:spcPts val="600"/>
              </a:spcBef>
              <a:spcAft>
                <a:spcPts val="600"/>
              </a:spcAft>
              <a:buFont typeface="Wingdings" panose="05000000000000000000" pitchFamily="2" charset="2"/>
              <a:buChar char="ü"/>
            </a:pPr>
            <a:r>
              <a:rPr lang="tr-TR" sz="2400" b="1" dirty="0" smtClean="0">
                <a:solidFill>
                  <a:srgbClr val="002060"/>
                </a:solidFill>
                <a:latin typeface="Bahnschrift" panose="020B0502040204020203" pitchFamily="34" charset="0"/>
                <a:cs typeface="Times New Roman" panose="02020603050405020304" pitchFamily="18" charset="0"/>
              </a:rPr>
              <a:t>Vergi Usul Kanunundaki belgeler yerine Kanun kapsamında olmayan belgeleri düzenleyenlere 2 kat özel usulsüzlük cezası kesilecektir. Bu durumun alıcılar tarafından beş iş günü içerisinde (idarenin bilgisine girmeden önce) idareye </a:t>
            </a:r>
            <a:r>
              <a:rPr lang="tr-TR" sz="2400" b="1" dirty="0">
                <a:solidFill>
                  <a:srgbClr val="C00000"/>
                </a:solidFill>
                <a:latin typeface="Bahnschrift" panose="020B0502040204020203" pitchFamily="34" charset="0"/>
                <a:cs typeface="Times New Roman" panose="02020603050405020304" pitchFamily="18" charset="0"/>
              </a:rPr>
              <a:t>bildirilmesi durumunda alıcılar adına ceza </a:t>
            </a:r>
            <a:r>
              <a:rPr lang="tr-TR" sz="2400" b="1" dirty="0" smtClean="0">
                <a:solidFill>
                  <a:srgbClr val="C00000"/>
                </a:solidFill>
                <a:latin typeface="Bahnschrift" panose="020B0502040204020203" pitchFamily="34" charset="0"/>
                <a:cs typeface="Times New Roman" panose="02020603050405020304" pitchFamily="18" charset="0"/>
              </a:rPr>
              <a:t>kesilmeyecek, </a:t>
            </a:r>
            <a:r>
              <a:rPr lang="tr-TR" sz="2400" b="1" dirty="0" smtClean="0">
                <a:solidFill>
                  <a:srgbClr val="002060"/>
                </a:solidFill>
                <a:latin typeface="Bahnschrift" panose="020B0502040204020203" pitchFamily="34" charset="0"/>
                <a:cs typeface="Times New Roman" panose="02020603050405020304" pitchFamily="18" charset="0"/>
              </a:rPr>
              <a:t> satıcılar adına 6 kat özel usulsüzlük cezası kesilecektir. </a:t>
            </a:r>
          </a:p>
          <a:p>
            <a:pPr marL="285750" indent="-285750" algn="just">
              <a:lnSpc>
                <a:spcPct val="120000"/>
              </a:lnSpc>
              <a:spcBef>
                <a:spcPts val="600"/>
              </a:spcBef>
              <a:spcAft>
                <a:spcPts val="600"/>
              </a:spcAft>
              <a:buFont typeface="Wingdings" panose="05000000000000000000" pitchFamily="2" charset="2"/>
              <a:buChar char="ü"/>
            </a:pPr>
            <a:endParaRPr lang="tr-TR" sz="2400" b="1" dirty="0">
              <a:solidFill>
                <a:srgbClr val="002060"/>
              </a:solidFill>
              <a:latin typeface="Bahnschrift" panose="020B0502040204020203" pitchFamily="34" charset="0"/>
              <a:cs typeface="Times New Roman" panose="02020603050405020304" pitchFamily="18" charset="0"/>
            </a:endParaRPr>
          </a:p>
        </p:txBody>
      </p:sp>
      <p:sp>
        <p:nvSpPr>
          <p:cNvPr id="8" name="Dikdörtgen 7"/>
          <p:cNvSpPr/>
          <p:nvPr/>
        </p:nvSpPr>
        <p:spPr>
          <a:xfrm>
            <a:off x="1378996" y="449358"/>
            <a:ext cx="9560712" cy="523220"/>
          </a:xfrm>
          <a:prstGeom prst="rect">
            <a:avLst/>
          </a:prstGeom>
        </p:spPr>
        <p:txBody>
          <a:bodyPr wrap="square">
            <a:spAutoFit/>
          </a:bodyPr>
          <a:lstStyle/>
          <a:p>
            <a:pPr algn="ctr">
              <a:spcAft>
                <a:spcPts val="300"/>
              </a:spcAft>
            </a:pPr>
            <a:r>
              <a:rPr lang="tr-TR" sz="2800" b="1" dirty="0" smtClean="0">
                <a:solidFill>
                  <a:srgbClr val="C00000"/>
                </a:solidFill>
                <a:latin typeface="Bahnschrift" panose="020B0502040204020203" pitchFamily="34" charset="0"/>
                <a:cs typeface="Times New Roman" panose="02020603050405020304" pitchFamily="18" charset="0"/>
              </a:rPr>
              <a:t>Belge Düzenlenmediğinin Alıcı Tarafından Bildirilmesi</a:t>
            </a:r>
            <a:endParaRPr lang="tr-TR" sz="2800" b="1" dirty="0">
              <a:solidFill>
                <a:srgbClr val="C00000"/>
              </a:solidFill>
              <a:latin typeface="Bahnschrift" panose="020B0502040204020203" pitchFamily="34" charset="0"/>
              <a:cs typeface="Times New Roman" panose="02020603050405020304" pitchFamily="18" charset="0"/>
            </a:endParaRPr>
          </a:p>
        </p:txBody>
      </p:sp>
    </p:spTree>
    <p:extLst>
      <p:ext uri="{BB962C8B-B14F-4D97-AF65-F5344CB8AC3E}">
        <p14:creationId xmlns:p14="http://schemas.microsoft.com/office/powerpoint/2010/main" val="4172475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o 2"/>
          <p:cNvGraphicFramePr>
            <a:graphicFrameLocks noGrp="1"/>
          </p:cNvGraphicFramePr>
          <p:nvPr>
            <p:extLst>
              <p:ext uri="{D42A27DB-BD31-4B8C-83A1-F6EECF244321}">
                <p14:modId xmlns:p14="http://schemas.microsoft.com/office/powerpoint/2010/main" val="363426277"/>
              </p:ext>
            </p:extLst>
          </p:nvPr>
        </p:nvGraphicFramePr>
        <p:xfrm>
          <a:off x="680613" y="204320"/>
          <a:ext cx="10765155" cy="5329112"/>
        </p:xfrm>
        <a:graphic>
          <a:graphicData uri="http://schemas.openxmlformats.org/drawingml/2006/table">
            <a:tbl>
              <a:tblPr/>
              <a:tblGrid>
                <a:gridCol w="1315952">
                  <a:extLst>
                    <a:ext uri="{9D8B030D-6E8A-4147-A177-3AD203B41FA5}">
                      <a16:colId xmlns:a16="http://schemas.microsoft.com/office/drawing/2014/main" val="20000"/>
                    </a:ext>
                  </a:extLst>
                </a:gridCol>
                <a:gridCol w="1504965">
                  <a:extLst>
                    <a:ext uri="{9D8B030D-6E8A-4147-A177-3AD203B41FA5}">
                      <a16:colId xmlns:a16="http://schemas.microsoft.com/office/drawing/2014/main" val="20001"/>
                    </a:ext>
                  </a:extLst>
                </a:gridCol>
                <a:gridCol w="2615184">
                  <a:extLst>
                    <a:ext uri="{9D8B030D-6E8A-4147-A177-3AD203B41FA5}">
                      <a16:colId xmlns:a16="http://schemas.microsoft.com/office/drawing/2014/main" val="20002"/>
                    </a:ext>
                  </a:extLst>
                </a:gridCol>
                <a:gridCol w="2639855">
                  <a:extLst>
                    <a:ext uri="{9D8B030D-6E8A-4147-A177-3AD203B41FA5}">
                      <a16:colId xmlns:a16="http://schemas.microsoft.com/office/drawing/2014/main" val="20003"/>
                    </a:ext>
                  </a:extLst>
                </a:gridCol>
                <a:gridCol w="2689199">
                  <a:extLst>
                    <a:ext uri="{9D8B030D-6E8A-4147-A177-3AD203B41FA5}">
                      <a16:colId xmlns:a16="http://schemas.microsoft.com/office/drawing/2014/main" val="20004"/>
                    </a:ext>
                  </a:extLst>
                </a:gridCol>
              </a:tblGrid>
              <a:tr h="1013842">
                <a:tc gridSpan="5">
                  <a:txBody>
                    <a:bodyPr/>
                    <a:lstStyle/>
                    <a:p>
                      <a:pPr algn="ctr" fontAlgn="b"/>
                      <a:r>
                        <a:rPr lang="tr-TR" sz="18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FATURA, GİDER PUSULASI, MÜSTAHSİL MAKBUZU, SERBEST MESLEK MAKBUZLARININ DÜZENLENMEMESİ DURUMUNDA </a:t>
                      </a:r>
                      <a:r>
                        <a:rPr lang="tr-TR" sz="24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ASGARİ</a:t>
                      </a:r>
                      <a:r>
                        <a:rPr lang="tr-TR" sz="18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 ÖZEL USULSÜZLÜK CEZA MİKTARLARI </a:t>
                      </a:r>
                      <a:endParaRPr lang="tr-TR" sz="1800" b="1" kern="1200" dirty="0">
                        <a:solidFill>
                          <a:schemeClr val="bg1"/>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1026283">
                <a:tc>
                  <a:txBody>
                    <a:bodyPr/>
                    <a:lstStyle/>
                    <a:p>
                      <a:pPr marL="0" algn="ctr" defTabSz="872090" rtl="0" eaLnBrk="1" fontAlgn="b" latinLnBrk="0" hangingPunct="1"/>
                      <a:r>
                        <a:rPr lang="tr-TR" sz="1800" b="1" kern="1200" dirty="0">
                          <a:solidFill>
                            <a:schemeClr val="bg1"/>
                          </a:solidFill>
                          <a:latin typeface="Bahnschrift" panose="020B0502040204020203" pitchFamily="34" charset="0"/>
                          <a:ea typeface="Calibri" panose="020F0502020204030204" pitchFamily="34" charset="0"/>
                          <a:cs typeface="Calibri" panose="020F0502020204030204" pitchFamily="34" charset="0"/>
                        </a:rPr>
                        <a:t>Tespit Sayısı</a:t>
                      </a:r>
                    </a:p>
                  </a:txBody>
                  <a:tcPr marL="7620" marR="7620" marT="7620" marB="0" anchor="ctr">
                    <a:lnL w="25400" cap="flat" cmpd="dbl"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marL="0" algn="ctr" defTabSz="872090" rtl="0" eaLnBrk="1" fontAlgn="b" latinLnBrk="0" hangingPunct="1"/>
                      <a:r>
                        <a:rPr lang="tr-TR" sz="1800" b="1" kern="1200" dirty="0">
                          <a:solidFill>
                            <a:schemeClr val="bg1"/>
                          </a:solidFill>
                          <a:latin typeface="Bahnschrift" panose="020B0502040204020203" pitchFamily="34" charset="0"/>
                          <a:ea typeface="Calibri" panose="020F0502020204030204" pitchFamily="34" charset="0"/>
                          <a:cs typeface="Calibri" panose="020F0502020204030204" pitchFamily="34" charset="0"/>
                        </a:rPr>
                        <a:t>Ceza </a:t>
                      </a:r>
                      <a:r>
                        <a:rPr lang="tr-TR" sz="18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Miktarı</a:t>
                      </a:r>
                    </a:p>
                  </a:txBody>
                  <a:tcPr marL="7620" marR="7620"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marL="0" algn="ctr" defTabSz="872090" rtl="0" eaLnBrk="1" fontAlgn="b" latinLnBrk="0" hangingPunct="1"/>
                      <a:r>
                        <a:rPr lang="tr-TR" sz="18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Alıcının Bildirimi Varsa</a:t>
                      </a:r>
                    </a:p>
                    <a:p>
                      <a:pPr marL="0" algn="ctr" defTabSz="872090" rtl="0" eaLnBrk="1" fontAlgn="b" latinLnBrk="0" hangingPunct="1"/>
                      <a:r>
                        <a:rPr lang="tr-TR" sz="18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(3 Kat)</a:t>
                      </a:r>
                      <a:br>
                        <a:rPr lang="tr-TR" sz="18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br>
                      <a:r>
                        <a:rPr lang="tr-TR" sz="18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(Alıcıya Ceza Yok)</a:t>
                      </a:r>
                      <a:endParaRPr lang="tr-TR" sz="1800" b="1" kern="1200" dirty="0">
                        <a:solidFill>
                          <a:schemeClr val="bg1"/>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marL="0" algn="ctr" defTabSz="872090" rtl="0" eaLnBrk="1" fontAlgn="b" latinLnBrk="0" hangingPunct="1"/>
                      <a:r>
                        <a:rPr lang="tr-TR" sz="18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Kanunda Yer Almayan</a:t>
                      </a:r>
                      <a:br>
                        <a:rPr lang="tr-TR" sz="18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br>
                      <a:r>
                        <a:rPr lang="tr-TR" sz="18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Belge Düzenlendiyse</a:t>
                      </a:r>
                    </a:p>
                    <a:p>
                      <a:pPr marL="0" algn="ctr" defTabSz="872090" rtl="0" eaLnBrk="1" fontAlgn="b" latinLnBrk="0" hangingPunct="1"/>
                      <a:r>
                        <a:rPr lang="tr-TR" sz="18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(2 Kat)</a:t>
                      </a:r>
                    </a:p>
                  </a:txBody>
                  <a:tcPr marL="7620" marR="7620"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marL="0" algn="ctr" defTabSz="872090" rtl="0" eaLnBrk="1" fontAlgn="b" latinLnBrk="0" hangingPunct="1"/>
                      <a:r>
                        <a:rPr lang="tr-TR" sz="18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Kanunda Yer Almayan Belge Düzenlendiyse ve Alıcının Bildirimi Varsa </a:t>
                      </a:r>
                    </a:p>
                    <a:p>
                      <a:pPr marL="0" algn="ctr" defTabSz="872090" rtl="0" eaLnBrk="1" fontAlgn="b" latinLnBrk="0" hangingPunct="1"/>
                      <a:r>
                        <a:rPr lang="tr-TR" sz="18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(6 Kat)</a:t>
                      </a:r>
                    </a:p>
                    <a:p>
                      <a:pPr marL="0" algn="ctr" defTabSz="872090" rtl="0" eaLnBrk="1" fontAlgn="b" latinLnBrk="0" hangingPunct="1"/>
                      <a:r>
                        <a:rPr lang="tr-TR" sz="18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(Alıcıya Ceza Yok)</a:t>
                      </a:r>
                      <a:endParaRPr lang="tr-TR" sz="1800" b="1" kern="1200" dirty="0">
                        <a:solidFill>
                          <a:schemeClr val="bg1"/>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bg1"/>
                      </a:solidFill>
                      <a:prstDash val="solid"/>
                      <a:round/>
                      <a:headEnd type="none" w="med" len="med"/>
                      <a:tailEnd type="none" w="med" len="med"/>
                    </a:lnL>
                    <a:lnR w="25400" cap="flat" cmpd="dbl"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10001"/>
                  </a:ext>
                </a:extLst>
              </a:tr>
              <a:tr h="475958">
                <a:tc>
                  <a:txBody>
                    <a:bodyPr/>
                    <a:lstStyle/>
                    <a:p>
                      <a:pPr algn="ctr" fontAlgn="b"/>
                      <a:r>
                        <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1. tespit</a:t>
                      </a:r>
                    </a:p>
                  </a:txBody>
                  <a:tcPr marL="7620" marR="7620" marT="762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10.000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30.000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20.000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60.000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75958">
                <a:tc>
                  <a:txBody>
                    <a:bodyPr/>
                    <a:lstStyle/>
                    <a:p>
                      <a:pPr algn="ctr" fontAlgn="b"/>
                      <a:r>
                        <a:rPr lang="tr-TR" sz="1800" b="1" kern="1200">
                          <a:solidFill>
                            <a:srgbClr val="002060"/>
                          </a:solidFill>
                          <a:latin typeface="Bahnschrift" panose="020B0502040204020203" pitchFamily="34" charset="0"/>
                          <a:ea typeface="Calibri" panose="020F0502020204030204" pitchFamily="34" charset="0"/>
                          <a:cs typeface="Calibri" panose="020F0502020204030204" pitchFamily="34" charset="0"/>
                        </a:rPr>
                        <a:t>2. tespit</a:t>
                      </a:r>
                    </a:p>
                  </a:txBody>
                  <a:tcPr marL="7620" marR="7620" marT="762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20.000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60.000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40.000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120.000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75958">
                <a:tc>
                  <a:txBody>
                    <a:bodyPr/>
                    <a:lstStyle/>
                    <a:p>
                      <a:pPr algn="ctr" fontAlgn="b"/>
                      <a:r>
                        <a:rPr lang="tr-TR" sz="1800" b="1" kern="1200">
                          <a:solidFill>
                            <a:srgbClr val="002060"/>
                          </a:solidFill>
                          <a:latin typeface="Bahnschrift" panose="020B0502040204020203" pitchFamily="34" charset="0"/>
                          <a:ea typeface="Calibri" panose="020F0502020204030204" pitchFamily="34" charset="0"/>
                          <a:cs typeface="Calibri" panose="020F0502020204030204" pitchFamily="34" charset="0"/>
                        </a:rPr>
                        <a:t>3. tespit</a:t>
                      </a:r>
                    </a:p>
                  </a:txBody>
                  <a:tcPr marL="7620" marR="7620" marT="762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30.000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90.000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60.000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180.000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75958">
                <a:tc>
                  <a:txBody>
                    <a:bodyPr/>
                    <a:lstStyle/>
                    <a:p>
                      <a:pPr algn="ctr" fontAlgn="b"/>
                      <a:r>
                        <a:rPr lang="tr-TR" sz="1800" b="1" kern="1200">
                          <a:solidFill>
                            <a:srgbClr val="002060"/>
                          </a:solidFill>
                          <a:latin typeface="Bahnschrift" panose="020B0502040204020203" pitchFamily="34" charset="0"/>
                          <a:ea typeface="Calibri" panose="020F0502020204030204" pitchFamily="34" charset="0"/>
                          <a:cs typeface="Calibri" panose="020F0502020204030204" pitchFamily="34" charset="0"/>
                        </a:rPr>
                        <a:t>4. tespit</a:t>
                      </a:r>
                    </a:p>
                  </a:txBody>
                  <a:tcPr marL="7620" marR="7620" marT="762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40.000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120.000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80.000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240.000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75958">
                <a:tc>
                  <a:txBody>
                    <a:bodyPr/>
                    <a:lstStyle/>
                    <a:p>
                      <a:pPr algn="ctr" fontAlgn="b"/>
                      <a:r>
                        <a:rPr lang="tr-TR" sz="1800" b="1" kern="1200">
                          <a:solidFill>
                            <a:srgbClr val="002060"/>
                          </a:solidFill>
                          <a:latin typeface="Bahnschrift" panose="020B0502040204020203" pitchFamily="34" charset="0"/>
                          <a:ea typeface="Calibri" panose="020F0502020204030204" pitchFamily="34" charset="0"/>
                          <a:cs typeface="Calibri" panose="020F0502020204030204" pitchFamily="34" charset="0"/>
                        </a:rPr>
                        <a:t>5. tespit</a:t>
                      </a:r>
                    </a:p>
                  </a:txBody>
                  <a:tcPr marL="7620" marR="7620" marT="762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50.000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150.000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100.000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300.000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95790">
                <a:tc>
                  <a:txBody>
                    <a:bodyPr/>
                    <a:lstStyle/>
                    <a:p>
                      <a:pPr algn="ct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6. ve sonraki tespitler</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100.000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300.000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200.000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tr-TR" sz="18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600.000 TL</a:t>
                      </a:r>
                      <a:endParaRPr lang="tr-TR" sz="18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Dikdörtgen 3"/>
          <p:cNvSpPr/>
          <p:nvPr/>
        </p:nvSpPr>
        <p:spPr>
          <a:xfrm>
            <a:off x="435697" y="5601157"/>
            <a:ext cx="11406235" cy="1107996"/>
          </a:xfrm>
          <a:prstGeom prst="rect">
            <a:avLst/>
          </a:prstGeom>
        </p:spPr>
        <p:txBody>
          <a:bodyPr wrap="square">
            <a:spAutoFit/>
          </a:bodyPr>
          <a:lstStyle/>
          <a:p>
            <a:pPr algn="just" fontAlgn="b"/>
            <a:r>
              <a:rPr lang="tr-TR"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Perakende Satış Fişi, Ödeme Kaydedici Cihazla Verilen Fiş, Giriş ve Yolcu Taşıma Bileti, Sevk İrsaliyesi, Taşıma İrsaliyesi, Yolcu Listesi, Günlük Müşteri Listesinin Düzenlenmemesi Durumunda da </a:t>
            </a:r>
            <a:r>
              <a:rPr lang="tr-TR" b="1" u="sng"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Tabloda </a:t>
            </a:r>
            <a:r>
              <a:rPr lang="tr-TR" sz="2400" b="1" u="sng"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yer alan tutarlarda</a:t>
            </a:r>
            <a:r>
              <a:rPr lang="tr-TR" b="1" u="sng"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 </a:t>
            </a:r>
            <a:r>
              <a:rPr lang="tr-TR"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Özel Usulsüzlük Cezası  kesilecektir.</a:t>
            </a:r>
            <a:endParaRPr lang="tr-TR" b="1" dirty="0">
              <a:solidFill>
                <a:srgbClr val="C00000"/>
              </a:solidFill>
              <a:latin typeface="Bahnschrift" panose="020B0502040204020203"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106535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4227632788"/>
              </p:ext>
            </p:extLst>
          </p:nvPr>
        </p:nvGraphicFramePr>
        <p:xfrm>
          <a:off x="481684" y="830997"/>
          <a:ext cx="11244062" cy="5884946"/>
        </p:xfrm>
        <a:graphic>
          <a:graphicData uri="http://schemas.openxmlformats.org/drawingml/2006/table">
            <a:tbl>
              <a:tblPr firstRow="1" firstCol="1" bandRow="1">
                <a:effectLst>
                  <a:outerShdw blurRad="50800" dist="38100" dir="2700000" algn="tl" rotWithShape="0">
                    <a:prstClr val="black"/>
                  </a:outerShdw>
                </a:effectLst>
                <a:tableStyleId>{5C22544A-7EE6-4342-B048-85BDC9FD1C3A}</a:tableStyleId>
              </a:tblPr>
              <a:tblGrid>
                <a:gridCol w="6091037">
                  <a:extLst>
                    <a:ext uri="{9D8B030D-6E8A-4147-A177-3AD203B41FA5}">
                      <a16:colId xmlns:a16="http://schemas.microsoft.com/office/drawing/2014/main" val="20000"/>
                    </a:ext>
                  </a:extLst>
                </a:gridCol>
                <a:gridCol w="3419475">
                  <a:extLst>
                    <a:ext uri="{9D8B030D-6E8A-4147-A177-3AD203B41FA5}">
                      <a16:colId xmlns:a16="http://schemas.microsoft.com/office/drawing/2014/main" val="20001"/>
                    </a:ext>
                  </a:extLst>
                </a:gridCol>
                <a:gridCol w="1733550">
                  <a:extLst>
                    <a:ext uri="{9D8B030D-6E8A-4147-A177-3AD203B41FA5}">
                      <a16:colId xmlns:a16="http://schemas.microsoft.com/office/drawing/2014/main" val="20003"/>
                    </a:ext>
                  </a:extLst>
                </a:gridCol>
              </a:tblGrid>
              <a:tr h="335950">
                <a:tc>
                  <a:txBody>
                    <a:bodyPr/>
                    <a:lstStyle/>
                    <a:p>
                      <a:pPr marL="0" algn="ctr" defTabSz="914400" rtl="0" eaLnBrk="1" latinLnBrk="0" hangingPunct="1">
                        <a:lnSpc>
                          <a:spcPct val="110000"/>
                        </a:lnSpc>
                        <a:spcAft>
                          <a:spcPts val="600"/>
                        </a:spcAft>
                      </a:pPr>
                      <a:r>
                        <a:rPr lang="tr-TR" sz="12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ÖZEL USULSÜZLÜK FİİLLERİ (Md Mükerrer 355)</a:t>
                      </a:r>
                      <a:endParaRPr lang="tr-TR" sz="1200" b="1" kern="1200" dirty="0">
                        <a:solidFill>
                          <a:schemeClr val="bg1"/>
                        </a:solidFill>
                        <a:latin typeface="Bahnschrift" panose="020B0502040204020203" pitchFamily="34" charset="0"/>
                        <a:ea typeface="Calibri" panose="020F0502020204030204" pitchFamily="34" charset="0"/>
                        <a:cs typeface="Calibri" panose="020F0502020204030204" pitchFamily="34" charset="0"/>
                      </a:endParaRP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algn="ctr" defTabSz="914400" rtl="0" eaLnBrk="1" latinLnBrk="0" hangingPunct="1">
                        <a:lnSpc>
                          <a:spcPct val="110000"/>
                        </a:lnSpc>
                        <a:spcAft>
                          <a:spcPts val="600"/>
                        </a:spcAft>
                      </a:pPr>
                      <a:r>
                        <a:rPr lang="tr-TR" sz="1200" b="1" kern="1200" dirty="0">
                          <a:solidFill>
                            <a:schemeClr val="bg1"/>
                          </a:solidFill>
                          <a:latin typeface="Bahnschrift" panose="020B0502040204020203" pitchFamily="34" charset="0"/>
                          <a:ea typeface="Calibri" panose="020F0502020204030204" pitchFamily="34" charset="0"/>
                          <a:cs typeface="Calibri" panose="020F0502020204030204" pitchFamily="34" charset="0"/>
                        </a:rPr>
                        <a:t>CEZA KESİLEN MÜKELLEF</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algn="ctr" defTabSz="914400" rtl="0" eaLnBrk="1" latinLnBrk="0" hangingPunct="1">
                        <a:lnSpc>
                          <a:spcPct val="110000"/>
                        </a:lnSpc>
                        <a:spcAft>
                          <a:spcPts val="600"/>
                        </a:spcAft>
                      </a:pPr>
                      <a:r>
                        <a:rPr lang="tr-TR" sz="12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CEZA</a:t>
                      </a:r>
                      <a:r>
                        <a:rPr lang="tr-TR" sz="1200" b="1" kern="1200" baseline="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 T</a:t>
                      </a:r>
                      <a:r>
                        <a:rPr lang="tr-TR" sz="1200" b="1" kern="1200" dirty="0" smtClean="0">
                          <a:solidFill>
                            <a:schemeClr val="bg1"/>
                          </a:solidFill>
                          <a:latin typeface="Bahnschrift" panose="020B0502040204020203" pitchFamily="34" charset="0"/>
                          <a:ea typeface="Calibri" panose="020F0502020204030204" pitchFamily="34" charset="0"/>
                          <a:cs typeface="Calibri" panose="020F0502020204030204" pitchFamily="34" charset="0"/>
                        </a:rPr>
                        <a:t>UTARI</a:t>
                      </a:r>
                      <a:endParaRPr lang="tr-TR" sz="1200" b="1" kern="1200" dirty="0">
                        <a:solidFill>
                          <a:schemeClr val="bg1"/>
                        </a:solidFill>
                        <a:latin typeface="Bahnschrift" panose="020B0502040204020203" pitchFamily="34" charset="0"/>
                        <a:ea typeface="Calibri" panose="020F0502020204030204" pitchFamily="34" charset="0"/>
                        <a:cs typeface="Calibri" panose="020F0502020204030204" pitchFamily="34" charset="0"/>
                      </a:endParaRP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0000"/>
                  </a:ext>
                </a:extLst>
              </a:tr>
              <a:tr h="366427">
                <a:tc rowSpan="3">
                  <a:txBody>
                    <a:bodyPr/>
                    <a:lstStyle/>
                    <a:p>
                      <a:pPr marL="0" algn="just" defTabSz="914400" rtl="0" eaLnBrk="1" latinLnBrk="0" hangingPunct="1">
                        <a:lnSpc>
                          <a:spcPct val="110000"/>
                        </a:lnSpc>
                        <a:spcAft>
                          <a:spcPts val="600"/>
                        </a:spcAft>
                      </a:pPr>
                      <a:r>
                        <a:rPr lang="tr-TR" sz="14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Elektronik beyanname ve bilgi vermeme, defter ve belgelerle diğer kayıtları ibraz etmeme, mükerrer 242, 257, mükerrer 257 inci maddelerdeki yükümlülüklere uymamak ile muhtasar ve prim hizmet beyannamesine ilişkin zorunluluklara uymamak.</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just" defTabSz="914400" rtl="0" eaLnBrk="1" latinLnBrk="0" hangingPunct="1">
                        <a:lnSpc>
                          <a:spcPct val="110000"/>
                        </a:lnSpc>
                        <a:spcAft>
                          <a:spcPts val="600"/>
                        </a:spcAft>
                      </a:pPr>
                      <a:r>
                        <a:rPr lang="tr-TR" sz="14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Birinci sınıf tüccar-serbest meslek erbabı</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latinLnBrk="0" hangingPunct="1">
                        <a:lnSpc>
                          <a:spcPct val="110000"/>
                        </a:lnSpc>
                        <a:spcAft>
                          <a:spcPts val="600"/>
                        </a:spcAft>
                      </a:pPr>
                      <a:r>
                        <a:rPr lang="tr-TR" sz="1600" b="1" kern="1200"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20.000 </a:t>
                      </a:r>
                      <a:r>
                        <a:rPr lang="tr-TR" sz="1600" b="1" kern="1200" dirty="0">
                          <a:solidFill>
                            <a:srgbClr val="C00000"/>
                          </a:solidFill>
                          <a:latin typeface="Bahnschrift" panose="020B0502040204020203" pitchFamily="34" charset="0"/>
                          <a:ea typeface="Calibri" panose="020F0502020204030204" pitchFamily="34" charset="0"/>
                          <a:cs typeface="Calibri" panose="020F0502020204030204" pitchFamily="34" charset="0"/>
                        </a:rPr>
                        <a:t>TL</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85822">
                <a:tc vMerge="1">
                  <a:txBody>
                    <a:bodyPr/>
                    <a:lstStyle/>
                    <a:p>
                      <a:endParaRPr lang="tr-TR"/>
                    </a:p>
                  </a:txBody>
                  <a:tcPr/>
                </a:tc>
                <a:tc>
                  <a:txBody>
                    <a:bodyPr/>
                    <a:lstStyle/>
                    <a:p>
                      <a:pPr marL="0" algn="just" defTabSz="914400" rtl="0" eaLnBrk="1" latinLnBrk="0" hangingPunct="1">
                        <a:lnSpc>
                          <a:spcPct val="110000"/>
                        </a:lnSpc>
                        <a:spcAft>
                          <a:spcPts val="600"/>
                        </a:spcAft>
                      </a:pPr>
                      <a:r>
                        <a:rPr lang="tr-TR" sz="14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İkinci sınıf tüccar, defter tutan çiftçi, basit usul</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latinLnBrk="0" hangingPunct="1">
                        <a:lnSpc>
                          <a:spcPct val="110000"/>
                        </a:lnSpc>
                        <a:spcAft>
                          <a:spcPts val="600"/>
                        </a:spcAft>
                      </a:pPr>
                      <a:r>
                        <a:rPr lang="tr-TR" sz="1600" b="1" kern="1200"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10.000 </a:t>
                      </a:r>
                      <a:r>
                        <a:rPr lang="tr-TR" sz="1600" b="1" kern="1200" dirty="0">
                          <a:solidFill>
                            <a:srgbClr val="C00000"/>
                          </a:solidFill>
                          <a:latin typeface="Bahnschrift" panose="020B0502040204020203" pitchFamily="34" charset="0"/>
                          <a:ea typeface="Calibri" panose="020F0502020204030204" pitchFamily="34" charset="0"/>
                          <a:cs typeface="Calibri" panose="020F0502020204030204" pitchFamily="34" charset="0"/>
                        </a:rPr>
                        <a:t>TL</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22177">
                <a:tc vMerge="1">
                  <a:txBody>
                    <a:bodyPr/>
                    <a:lstStyle/>
                    <a:p>
                      <a:endParaRPr lang="tr-TR"/>
                    </a:p>
                  </a:txBody>
                  <a:tcPr/>
                </a:tc>
                <a:tc>
                  <a:txBody>
                    <a:bodyPr/>
                    <a:lstStyle/>
                    <a:p>
                      <a:pPr marL="0" algn="just" defTabSz="914400" rtl="0" eaLnBrk="1" latinLnBrk="0" hangingPunct="1">
                        <a:lnSpc>
                          <a:spcPct val="110000"/>
                        </a:lnSpc>
                        <a:spcAft>
                          <a:spcPts val="600"/>
                        </a:spcAft>
                      </a:pPr>
                      <a:r>
                        <a:rPr lang="tr-TR" sz="14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Yukarıdakilerin dışında kalanlar</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latinLnBrk="0" hangingPunct="1">
                        <a:lnSpc>
                          <a:spcPct val="110000"/>
                        </a:lnSpc>
                        <a:spcAft>
                          <a:spcPts val="600"/>
                        </a:spcAft>
                      </a:pPr>
                      <a:r>
                        <a:rPr lang="tr-TR" sz="1600" b="1" kern="1200"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5.000 </a:t>
                      </a:r>
                      <a:r>
                        <a:rPr lang="tr-TR" sz="1600" b="1" kern="1200" dirty="0">
                          <a:solidFill>
                            <a:srgbClr val="C00000"/>
                          </a:solidFill>
                          <a:latin typeface="Bahnschrift" panose="020B0502040204020203" pitchFamily="34" charset="0"/>
                          <a:ea typeface="Calibri" panose="020F0502020204030204" pitchFamily="34" charset="0"/>
                          <a:cs typeface="Calibri" panose="020F0502020204030204" pitchFamily="34" charset="0"/>
                        </a:rPr>
                        <a:t>TL</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15169">
                <a:tc rowSpan="4">
                  <a:txBody>
                    <a:bodyPr/>
                    <a:lstStyle/>
                    <a:p>
                      <a:pPr marL="0" algn="just" defTabSz="914400" rtl="0" eaLnBrk="1" latinLnBrk="0" hangingPunct="1">
                        <a:lnSpc>
                          <a:spcPct val="110000"/>
                        </a:lnSpc>
                        <a:spcAft>
                          <a:spcPts val="600"/>
                        </a:spcAft>
                      </a:pPr>
                      <a:r>
                        <a:rPr lang="tr-TR" sz="14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Aracı hizmet sağlayıcılara ilişkin bildirim, bilgi, muhafaza ve ibraz zorunluluğuna </a:t>
                      </a:r>
                      <a:r>
                        <a:rPr lang="tr-TR" sz="14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uymama</a:t>
                      </a:r>
                    </a:p>
                    <a:p>
                      <a:pPr marL="0" algn="just" defTabSz="914400" rtl="0" eaLnBrk="1" latinLnBrk="0" hangingPunct="1">
                        <a:lnSpc>
                          <a:spcPct val="110000"/>
                        </a:lnSpc>
                        <a:spcAft>
                          <a:spcPts val="600"/>
                        </a:spcAft>
                      </a:pPr>
                      <a:r>
                        <a:rPr lang="tr-TR" sz="14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(Bildirilmeyen, eksik veya yanıltıcı bildirilen her bir alım, satım, kiralama, ilan ve reklama konu mal ve hizmete ilişkin bilgi için)</a:t>
                      </a:r>
                      <a:endParaRPr lang="tr-TR" sz="14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just" defTabSz="914400" rtl="0" eaLnBrk="1" latinLnBrk="0" hangingPunct="1">
                        <a:lnSpc>
                          <a:spcPct val="110000"/>
                        </a:lnSpc>
                        <a:spcAft>
                          <a:spcPts val="600"/>
                        </a:spcAft>
                      </a:pPr>
                      <a:r>
                        <a:rPr lang="tr-TR" sz="14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Birinci sınıf tüccar-serbest meslek erbabı</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latinLnBrk="0" hangingPunct="1">
                        <a:lnSpc>
                          <a:spcPct val="110000"/>
                        </a:lnSpc>
                        <a:spcAft>
                          <a:spcPts val="600"/>
                        </a:spcAft>
                      </a:pPr>
                      <a:r>
                        <a:rPr lang="tr-TR" sz="1600" b="1" kern="1200"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20.000 </a:t>
                      </a:r>
                      <a:r>
                        <a:rPr lang="tr-TR" sz="1600" b="1" kern="1200" dirty="0">
                          <a:solidFill>
                            <a:srgbClr val="C00000"/>
                          </a:solidFill>
                          <a:latin typeface="Bahnschrift" panose="020B0502040204020203" pitchFamily="34" charset="0"/>
                          <a:ea typeface="Calibri" panose="020F0502020204030204" pitchFamily="34" charset="0"/>
                          <a:cs typeface="Calibri" panose="020F0502020204030204" pitchFamily="34" charset="0"/>
                        </a:rPr>
                        <a:t>TL</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44263">
                <a:tc vMerge="1">
                  <a:txBody>
                    <a:bodyPr/>
                    <a:lstStyle/>
                    <a:p>
                      <a:endParaRPr lang="tr-TR"/>
                    </a:p>
                  </a:txBody>
                  <a:tcPr/>
                </a:tc>
                <a:tc>
                  <a:txBody>
                    <a:bodyPr/>
                    <a:lstStyle/>
                    <a:p>
                      <a:pPr marL="0" algn="just" defTabSz="914400" rtl="0" eaLnBrk="1" latinLnBrk="0" hangingPunct="1">
                        <a:lnSpc>
                          <a:spcPct val="110000"/>
                        </a:lnSpc>
                        <a:spcAft>
                          <a:spcPts val="600"/>
                        </a:spcAft>
                      </a:pPr>
                      <a:r>
                        <a:rPr lang="tr-TR" sz="14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İkinci sınıf tüccar, defter tutan çiftçi, basit usul</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latinLnBrk="0" hangingPunct="1">
                        <a:lnSpc>
                          <a:spcPct val="110000"/>
                        </a:lnSpc>
                        <a:spcAft>
                          <a:spcPts val="600"/>
                        </a:spcAft>
                      </a:pPr>
                      <a:r>
                        <a:rPr lang="tr-TR" sz="1600" b="1" kern="1200"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10.000 </a:t>
                      </a:r>
                      <a:r>
                        <a:rPr lang="tr-TR" sz="1600" b="1" kern="1200" dirty="0">
                          <a:solidFill>
                            <a:srgbClr val="C00000"/>
                          </a:solidFill>
                          <a:latin typeface="Bahnschrift" panose="020B0502040204020203" pitchFamily="34" charset="0"/>
                          <a:ea typeface="Calibri" panose="020F0502020204030204" pitchFamily="34" charset="0"/>
                          <a:cs typeface="Calibri" panose="020F0502020204030204" pitchFamily="34" charset="0"/>
                        </a:rPr>
                        <a:t>TL</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85822">
                <a:tc vMerge="1">
                  <a:txBody>
                    <a:bodyPr/>
                    <a:lstStyle/>
                    <a:p>
                      <a:endParaRPr lang="tr-TR"/>
                    </a:p>
                  </a:txBody>
                  <a:tcPr/>
                </a:tc>
                <a:tc>
                  <a:txBody>
                    <a:bodyPr/>
                    <a:lstStyle/>
                    <a:p>
                      <a:pPr marL="0" algn="just" defTabSz="914400" rtl="0" eaLnBrk="1" latinLnBrk="0" hangingPunct="1">
                        <a:lnSpc>
                          <a:spcPct val="110000"/>
                        </a:lnSpc>
                        <a:spcAft>
                          <a:spcPts val="600"/>
                        </a:spcAft>
                      </a:pPr>
                      <a:r>
                        <a:rPr lang="tr-TR" sz="14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Yukarıdakilerin dışında kalanlar</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latinLnBrk="0" hangingPunct="1">
                        <a:lnSpc>
                          <a:spcPct val="110000"/>
                        </a:lnSpc>
                        <a:spcAft>
                          <a:spcPts val="600"/>
                        </a:spcAft>
                      </a:pPr>
                      <a:r>
                        <a:rPr lang="tr-TR" sz="1600" b="1" kern="1200"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5.000 </a:t>
                      </a:r>
                      <a:r>
                        <a:rPr lang="tr-TR" sz="1600" b="1" kern="1200" dirty="0">
                          <a:solidFill>
                            <a:srgbClr val="C00000"/>
                          </a:solidFill>
                          <a:latin typeface="Bahnschrift" panose="020B0502040204020203" pitchFamily="34" charset="0"/>
                          <a:ea typeface="Calibri" panose="020F0502020204030204" pitchFamily="34" charset="0"/>
                          <a:cs typeface="Calibri" panose="020F0502020204030204" pitchFamily="34" charset="0"/>
                        </a:rPr>
                        <a:t>TL</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85822">
                <a:tc vMerge="1">
                  <a:txBody>
                    <a:bodyPr/>
                    <a:lstStyle/>
                    <a:p>
                      <a:pPr algn="just">
                        <a:lnSpc>
                          <a:spcPct val="107000"/>
                        </a:lnSpc>
                        <a:spcAft>
                          <a:spcPts val="0"/>
                        </a:spcAft>
                      </a:pPr>
                      <a:endParaRPr lang="tr-TR"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just" defTabSz="914400" rtl="0" eaLnBrk="1" latinLnBrk="0" hangingPunct="1">
                        <a:lnSpc>
                          <a:spcPct val="110000"/>
                        </a:lnSpc>
                        <a:spcAft>
                          <a:spcPts val="600"/>
                        </a:spcAft>
                      </a:pPr>
                      <a:r>
                        <a:rPr lang="tr-TR" sz="14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Her bir bildirim için üst sınır</a:t>
                      </a:r>
                      <a:endParaRPr lang="tr-TR" sz="14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latinLnBrk="0" hangingPunct="1">
                        <a:lnSpc>
                          <a:spcPct val="110000"/>
                        </a:lnSpc>
                        <a:spcAft>
                          <a:spcPts val="600"/>
                        </a:spcAft>
                      </a:pPr>
                      <a:r>
                        <a:rPr lang="tr-TR" sz="1600" b="1" kern="1200"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10.000.000 TL</a:t>
                      </a:r>
                      <a:endParaRPr lang="tr-TR" sz="1600" b="1" kern="1200" dirty="0">
                        <a:solidFill>
                          <a:srgbClr val="C00000"/>
                        </a:solidFill>
                        <a:latin typeface="Bahnschrift" panose="020B0502040204020203" pitchFamily="34" charset="0"/>
                        <a:ea typeface="Calibri" panose="020F0502020204030204" pitchFamily="34" charset="0"/>
                        <a:cs typeface="Calibri" panose="020F0502020204030204" pitchFamily="34" charset="0"/>
                      </a:endParaRP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512842">
                <a:tc rowSpan="3">
                  <a:txBody>
                    <a:bodyPr/>
                    <a:lstStyle/>
                    <a:p>
                      <a:pPr marL="0" algn="just" defTabSz="914400" rtl="0" eaLnBrk="1" latinLnBrk="0" hangingPunct="1">
                        <a:lnSpc>
                          <a:spcPct val="110000"/>
                        </a:lnSpc>
                        <a:spcAft>
                          <a:spcPts val="600"/>
                        </a:spcAft>
                      </a:pPr>
                      <a:r>
                        <a:rPr lang="tr-TR" sz="14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Petrol, LPG ve araç ticaretine ilişkin teminat verme hükümlerine </a:t>
                      </a:r>
                      <a:r>
                        <a:rPr lang="tr-TR" sz="14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uymama</a:t>
                      </a:r>
                      <a:endParaRPr lang="tr-TR" sz="14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latinLnBrk="0" hangingPunct="1">
                        <a:lnSpc>
                          <a:spcPct val="110000"/>
                        </a:lnSpc>
                        <a:spcAft>
                          <a:spcPts val="600"/>
                        </a:spcAft>
                      </a:pPr>
                      <a:r>
                        <a:rPr lang="tr-TR" sz="16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Genel Oran</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lnSpc>
                          <a:spcPct val="110000"/>
                        </a:lnSpc>
                        <a:spcAft>
                          <a:spcPts val="600"/>
                        </a:spcAft>
                      </a:pPr>
                      <a:r>
                        <a:rPr lang="tr-TR" sz="1400" b="1" kern="1200"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Brüt satışlar toplamının binde 3’ü</a:t>
                      </a:r>
                      <a:endParaRPr lang="tr-TR" sz="1400" b="1" kern="1200" dirty="0">
                        <a:solidFill>
                          <a:srgbClr val="C00000"/>
                        </a:solidFill>
                        <a:latin typeface="Bahnschrift" panose="020B0502040204020203" pitchFamily="34" charset="0"/>
                        <a:ea typeface="Calibri" panose="020F0502020204030204" pitchFamily="34" charset="0"/>
                        <a:cs typeface="Calibri" panose="020F0502020204030204" pitchFamily="34" charset="0"/>
                      </a:endParaRP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283999">
                <a:tc vMerge="1">
                  <a:txBody>
                    <a:bodyPr/>
                    <a:lstStyle/>
                    <a:p>
                      <a:endParaRPr lang="tr-TR"/>
                    </a:p>
                  </a:txBody>
                  <a:tcPr/>
                </a:tc>
                <a:tc>
                  <a:txBody>
                    <a:bodyPr/>
                    <a:lstStyle/>
                    <a:p>
                      <a:pPr marL="0" algn="r" defTabSz="914400" rtl="0" eaLnBrk="1" latinLnBrk="0" hangingPunct="1">
                        <a:lnSpc>
                          <a:spcPct val="110000"/>
                        </a:lnSpc>
                        <a:spcAft>
                          <a:spcPts val="600"/>
                        </a:spcAft>
                      </a:pPr>
                      <a:r>
                        <a:rPr lang="tr-TR" sz="16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Alt sınır</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latinLnBrk="0" hangingPunct="1">
                        <a:lnSpc>
                          <a:spcPct val="110000"/>
                        </a:lnSpc>
                        <a:spcAft>
                          <a:spcPts val="600"/>
                        </a:spcAft>
                      </a:pPr>
                      <a:r>
                        <a:rPr lang="tr-TR" sz="1400" b="1" kern="1200"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200.000 </a:t>
                      </a:r>
                      <a:r>
                        <a:rPr lang="tr-TR" sz="1400" b="1" kern="1200" dirty="0">
                          <a:solidFill>
                            <a:srgbClr val="C00000"/>
                          </a:solidFill>
                          <a:latin typeface="Bahnschrift" panose="020B0502040204020203" pitchFamily="34" charset="0"/>
                          <a:ea typeface="Calibri" panose="020F0502020204030204" pitchFamily="34" charset="0"/>
                          <a:cs typeface="Calibri" panose="020F0502020204030204" pitchFamily="34" charset="0"/>
                        </a:rPr>
                        <a:t>TL</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349803">
                <a:tc vMerge="1">
                  <a:txBody>
                    <a:bodyPr/>
                    <a:lstStyle/>
                    <a:p>
                      <a:endParaRPr lang="tr-TR"/>
                    </a:p>
                  </a:txBody>
                  <a:tcPr/>
                </a:tc>
                <a:tc>
                  <a:txBody>
                    <a:bodyPr/>
                    <a:lstStyle/>
                    <a:p>
                      <a:pPr marL="0" algn="r" defTabSz="914400" rtl="0" eaLnBrk="1" latinLnBrk="0" hangingPunct="1">
                        <a:lnSpc>
                          <a:spcPct val="110000"/>
                        </a:lnSpc>
                        <a:spcAft>
                          <a:spcPts val="600"/>
                        </a:spcAft>
                      </a:pPr>
                      <a:r>
                        <a:rPr lang="tr-TR" sz="16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Üst sınır</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latinLnBrk="0" hangingPunct="1">
                        <a:lnSpc>
                          <a:spcPct val="110000"/>
                        </a:lnSpc>
                        <a:spcAft>
                          <a:spcPts val="600"/>
                        </a:spcAft>
                      </a:pPr>
                      <a:r>
                        <a:rPr lang="tr-TR" sz="1400" b="1" kern="1200" dirty="0">
                          <a:solidFill>
                            <a:srgbClr val="C00000"/>
                          </a:solidFill>
                          <a:latin typeface="Bahnschrift" panose="020B0502040204020203" pitchFamily="34" charset="0"/>
                          <a:ea typeface="Calibri" panose="020F0502020204030204" pitchFamily="34" charset="0"/>
                          <a:cs typeface="Calibri" panose="020F0502020204030204" pitchFamily="34" charset="0"/>
                        </a:rPr>
                        <a:t>10.000.000 TL</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576994">
                <a:tc>
                  <a:txBody>
                    <a:bodyPr/>
                    <a:lstStyle/>
                    <a:p>
                      <a:pPr marL="0" algn="just" defTabSz="914400" rtl="0" eaLnBrk="1" latinLnBrk="0" hangingPunct="1">
                        <a:lnSpc>
                          <a:spcPct val="110000"/>
                        </a:lnSpc>
                        <a:spcAft>
                          <a:spcPts val="600"/>
                        </a:spcAft>
                      </a:pPr>
                      <a:r>
                        <a:rPr lang="tr-TR" sz="14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Gerçek faydalanıcı bilgisine ilişkin yükümlülüklere </a:t>
                      </a:r>
                      <a:r>
                        <a:rPr lang="tr-TR" sz="14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uymamak</a:t>
                      </a:r>
                      <a:endParaRPr lang="tr-TR" sz="14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p>
                      <a:pPr marL="0" algn="just" defTabSz="914400" rtl="0" eaLnBrk="1" latinLnBrk="0" hangingPunct="1">
                        <a:lnSpc>
                          <a:spcPct val="110000"/>
                        </a:lnSpc>
                        <a:spcAft>
                          <a:spcPts val="600"/>
                        </a:spcAft>
                      </a:pPr>
                      <a:r>
                        <a:rPr lang="tr-TR" sz="1400" b="1" kern="1200"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Uluslararası anlaşmalarda yer alan bilgi hükümlerince istenen bilgileri vermeme</a:t>
                      </a:r>
                      <a:endParaRPr lang="tr-TR" sz="14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latinLnBrk="0" hangingPunct="1">
                        <a:lnSpc>
                          <a:spcPct val="110000"/>
                        </a:lnSpc>
                        <a:spcAft>
                          <a:spcPts val="600"/>
                        </a:spcAft>
                      </a:pPr>
                      <a:endParaRPr lang="tr-TR" sz="16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endParaRP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latinLnBrk="0" hangingPunct="1">
                        <a:lnSpc>
                          <a:spcPct val="110000"/>
                        </a:lnSpc>
                        <a:spcAft>
                          <a:spcPts val="600"/>
                        </a:spcAft>
                      </a:pPr>
                      <a:r>
                        <a:rPr lang="tr-TR" sz="1400" b="1" kern="1200"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60.000 </a:t>
                      </a:r>
                      <a:r>
                        <a:rPr lang="tr-TR" sz="1400" b="1" kern="1200" dirty="0">
                          <a:solidFill>
                            <a:srgbClr val="C00000"/>
                          </a:solidFill>
                          <a:latin typeface="Bahnschrift" panose="020B0502040204020203" pitchFamily="34" charset="0"/>
                          <a:ea typeface="Calibri" panose="020F0502020204030204" pitchFamily="34" charset="0"/>
                          <a:cs typeface="Calibri" panose="020F0502020204030204" pitchFamily="34" charset="0"/>
                        </a:rPr>
                        <a:t>TL</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512842">
                <a:tc rowSpan="2">
                  <a:txBody>
                    <a:bodyPr/>
                    <a:lstStyle/>
                    <a:p>
                      <a:pPr marL="0" algn="just" defTabSz="914400" rtl="0" eaLnBrk="1" latinLnBrk="0" hangingPunct="1">
                        <a:lnSpc>
                          <a:spcPct val="110000"/>
                        </a:lnSpc>
                        <a:spcAft>
                          <a:spcPts val="600"/>
                        </a:spcAft>
                      </a:pPr>
                      <a:r>
                        <a:rPr lang="tr-TR" sz="14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Tahsilat ve ödemelerini banka, benzeri finans kurumları veya posta idarelerince düzenlenen belgelerle tevsik etme zorunluluğuna uymama</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latinLnBrk="0" hangingPunct="1">
                        <a:lnSpc>
                          <a:spcPct val="110000"/>
                        </a:lnSpc>
                        <a:spcAft>
                          <a:spcPts val="600"/>
                        </a:spcAft>
                      </a:pPr>
                      <a:r>
                        <a:rPr lang="tr-TR" sz="16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Genel Oran</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lnSpc>
                          <a:spcPct val="110000"/>
                        </a:lnSpc>
                        <a:spcAft>
                          <a:spcPts val="600"/>
                        </a:spcAft>
                      </a:pPr>
                      <a:r>
                        <a:rPr lang="tr-TR" sz="1400" b="1" kern="1200" dirty="0">
                          <a:solidFill>
                            <a:srgbClr val="C00000"/>
                          </a:solidFill>
                          <a:latin typeface="Bahnschrift" panose="020B0502040204020203" pitchFamily="34" charset="0"/>
                          <a:ea typeface="Calibri" panose="020F0502020204030204" pitchFamily="34" charset="0"/>
                          <a:cs typeface="Calibri" panose="020F0502020204030204" pitchFamily="34" charset="0"/>
                        </a:rPr>
                        <a:t>İşleme konu tutarın </a:t>
                      </a:r>
                      <a:endParaRPr lang="tr-TR" sz="1400" b="1" kern="1200" dirty="0" smtClean="0">
                        <a:solidFill>
                          <a:srgbClr val="C00000"/>
                        </a:solidFill>
                        <a:latin typeface="Bahnschrift" panose="020B0502040204020203" pitchFamily="34" charset="0"/>
                        <a:ea typeface="Calibri" panose="020F0502020204030204" pitchFamily="34" charset="0"/>
                        <a:cs typeface="Calibri" panose="020F0502020204030204" pitchFamily="34" charset="0"/>
                      </a:endParaRPr>
                    </a:p>
                    <a:p>
                      <a:pPr marL="0" algn="ctr" defTabSz="914400" rtl="0" eaLnBrk="1" latinLnBrk="0" hangingPunct="1">
                        <a:lnSpc>
                          <a:spcPct val="110000"/>
                        </a:lnSpc>
                        <a:spcAft>
                          <a:spcPts val="600"/>
                        </a:spcAft>
                      </a:pPr>
                      <a:r>
                        <a:rPr lang="tr-TR" sz="1400" b="1" kern="1200"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 </a:t>
                      </a:r>
                      <a:r>
                        <a:rPr lang="tr-TR" sz="1400" b="1" kern="1200" dirty="0">
                          <a:solidFill>
                            <a:srgbClr val="C00000"/>
                          </a:solidFill>
                          <a:latin typeface="Bahnschrift" panose="020B0502040204020203" pitchFamily="34" charset="0"/>
                          <a:ea typeface="Calibri" panose="020F0502020204030204" pitchFamily="34" charset="0"/>
                          <a:cs typeface="Calibri" panose="020F0502020204030204" pitchFamily="34" charset="0"/>
                        </a:rPr>
                        <a:t>10'u</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362271">
                <a:tc vMerge="1">
                  <a:txBody>
                    <a:bodyPr/>
                    <a:lstStyle/>
                    <a:p>
                      <a:endParaRPr lang="tr-TR"/>
                    </a:p>
                  </a:txBody>
                  <a:tcPr/>
                </a:tc>
                <a:tc>
                  <a:txBody>
                    <a:bodyPr/>
                    <a:lstStyle/>
                    <a:p>
                      <a:pPr marL="0" algn="r" defTabSz="914400" rtl="0" eaLnBrk="1" latinLnBrk="0" hangingPunct="1">
                        <a:lnSpc>
                          <a:spcPct val="110000"/>
                        </a:lnSpc>
                        <a:spcAft>
                          <a:spcPts val="600"/>
                        </a:spcAft>
                      </a:pPr>
                      <a:r>
                        <a:rPr lang="tr-TR" sz="1600" b="1" kern="1200" dirty="0">
                          <a:solidFill>
                            <a:srgbClr val="002060"/>
                          </a:solidFill>
                          <a:latin typeface="Bahnschrift" panose="020B0502040204020203" pitchFamily="34" charset="0"/>
                          <a:ea typeface="Calibri" panose="020F0502020204030204" pitchFamily="34" charset="0"/>
                          <a:cs typeface="Calibri" panose="020F0502020204030204" pitchFamily="34" charset="0"/>
                        </a:rPr>
                        <a:t>Üst sınır</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latinLnBrk="0" hangingPunct="1">
                        <a:lnSpc>
                          <a:spcPct val="110000"/>
                        </a:lnSpc>
                        <a:spcAft>
                          <a:spcPts val="600"/>
                        </a:spcAft>
                      </a:pPr>
                      <a:r>
                        <a:rPr lang="tr-TR" sz="1400" b="1" kern="1200" dirty="0">
                          <a:solidFill>
                            <a:srgbClr val="C00000"/>
                          </a:solidFill>
                          <a:latin typeface="Bahnschrift" panose="020B0502040204020203" pitchFamily="34" charset="0"/>
                          <a:ea typeface="Calibri" panose="020F0502020204030204" pitchFamily="34" charset="0"/>
                          <a:cs typeface="Calibri" panose="020F0502020204030204" pitchFamily="34" charset="0"/>
                        </a:rPr>
                        <a:t>20.000.000 TL</a:t>
                      </a:r>
                    </a:p>
                  </a:txBody>
                  <a:tcPr marL="43797" marR="4379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bl>
          </a:graphicData>
        </a:graphic>
      </p:graphicFrame>
      <p:sp>
        <p:nvSpPr>
          <p:cNvPr id="3" name="Dikdörtgen 2"/>
          <p:cNvSpPr/>
          <p:nvPr/>
        </p:nvSpPr>
        <p:spPr>
          <a:xfrm>
            <a:off x="1883369" y="0"/>
            <a:ext cx="8440693" cy="830997"/>
          </a:xfrm>
          <a:prstGeom prst="rect">
            <a:avLst/>
          </a:prstGeom>
        </p:spPr>
        <p:txBody>
          <a:bodyPr wrap="square">
            <a:spAutoFit/>
          </a:bodyPr>
          <a:lstStyle/>
          <a:p>
            <a:pPr marL="88900" algn="ctr"/>
            <a:r>
              <a:rPr lang="tr-TR" sz="2400" b="1" dirty="0" smtClean="0">
                <a:solidFill>
                  <a:srgbClr val="C00000"/>
                </a:solidFill>
                <a:latin typeface="Bahnschrift" panose="020B0502040204020203" pitchFamily="34" charset="0"/>
              </a:rPr>
              <a:t>Özel </a:t>
            </a:r>
            <a:r>
              <a:rPr lang="tr-TR" sz="2400" b="1" dirty="0">
                <a:solidFill>
                  <a:srgbClr val="C00000"/>
                </a:solidFill>
                <a:latin typeface="Bahnschrift" panose="020B0502040204020203" pitchFamily="34" charset="0"/>
              </a:rPr>
              <a:t>Usulsüzlük Cezaları </a:t>
            </a:r>
            <a:endParaRPr lang="tr-TR" sz="2400" b="1" dirty="0" smtClean="0">
              <a:solidFill>
                <a:srgbClr val="C00000"/>
              </a:solidFill>
              <a:latin typeface="Bahnschrift" panose="020B0502040204020203" pitchFamily="34" charset="0"/>
            </a:endParaRPr>
          </a:p>
          <a:p>
            <a:pPr marL="88900" algn="ctr"/>
            <a:r>
              <a:rPr lang="tr-TR" sz="2400" b="1" dirty="0" smtClean="0">
                <a:solidFill>
                  <a:srgbClr val="C00000"/>
                </a:solidFill>
                <a:latin typeface="Bahnschrift" panose="020B0502040204020203" pitchFamily="34" charset="0"/>
              </a:rPr>
              <a:t>2/8/2024 </a:t>
            </a:r>
            <a:r>
              <a:rPr lang="tr-TR" sz="2400" b="1" dirty="0">
                <a:solidFill>
                  <a:srgbClr val="C00000"/>
                </a:solidFill>
                <a:latin typeface="Bahnschrift" panose="020B0502040204020203" pitchFamily="34" charset="0"/>
              </a:rPr>
              <a:t>tarihinden itibaren </a:t>
            </a:r>
          </a:p>
        </p:txBody>
      </p:sp>
      <p:sp>
        <p:nvSpPr>
          <p:cNvPr id="4" name="Slayt Numarası Yer Tutucusu 3"/>
          <p:cNvSpPr>
            <a:spLocks noGrp="1"/>
          </p:cNvSpPr>
          <p:nvPr>
            <p:ph type="sldNum" sz="quarter" idx="12"/>
          </p:nvPr>
        </p:nvSpPr>
        <p:spPr>
          <a:xfrm>
            <a:off x="9448802" y="6510468"/>
            <a:ext cx="2743200" cy="365125"/>
          </a:xfrm>
        </p:spPr>
        <p:txBody>
          <a:bodyPr/>
          <a:lstStyle/>
          <a:p>
            <a:fld id="{494D7B32-34C5-46C2-8F1D-CDBEC5A93F4E}" type="slidenum">
              <a:rPr lang="en-US" smtClean="0">
                <a:solidFill>
                  <a:srgbClr val="002060"/>
                </a:solidFill>
              </a:rPr>
              <a:pPr/>
              <a:t>19</a:t>
            </a:fld>
            <a:endParaRPr lang="en-US" dirty="0">
              <a:solidFill>
                <a:srgbClr val="002060"/>
              </a:solidFill>
            </a:endParaRPr>
          </a:p>
        </p:txBody>
      </p:sp>
    </p:spTree>
    <p:extLst>
      <p:ext uri="{BB962C8B-B14F-4D97-AF65-F5344CB8AC3E}">
        <p14:creationId xmlns:p14="http://schemas.microsoft.com/office/powerpoint/2010/main" val="10285214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txBox="1">
            <a:spLocks/>
          </p:cNvSpPr>
          <p:nvPr/>
        </p:nvSpPr>
        <p:spPr>
          <a:xfrm>
            <a:off x="116211" y="4950877"/>
            <a:ext cx="11512455" cy="5517015"/>
          </a:xfrm>
          <a:prstGeom prst="rect">
            <a:avLst/>
          </a:prstGeom>
        </p:spPr>
        <p:txBody>
          <a:bodyPr wrap="square" lIns="0" tIns="0" rIns="0" bIns="0">
            <a:noAutofit/>
          </a:bodyPr>
          <a:lstStyle>
            <a:lvl1pPr>
              <a:defRPr sz="5000" b="0" i="0">
                <a:solidFill>
                  <a:srgbClr val="009CB0"/>
                </a:solidFill>
                <a:latin typeface="Arial"/>
                <a:ea typeface="+mj-ea"/>
                <a:cs typeface="Arial"/>
              </a:defRPr>
            </a:lvl1pPr>
          </a:lstStyle>
          <a:p>
            <a:pPr marL="171450" indent="-171450">
              <a:buFont typeface="Arial" pitchFamily="34" charset="0"/>
              <a:buChar char="•"/>
              <a:defRPr/>
            </a:pPr>
            <a:endParaRPr lang="tr-TR" sz="500" b="1" kern="0" dirty="0">
              <a:latin typeface="Calibri" panose="020F0502020204030204"/>
            </a:endParaRPr>
          </a:p>
        </p:txBody>
      </p:sp>
      <p:sp>
        <p:nvSpPr>
          <p:cNvPr id="8" name="Dikdörtgen 7"/>
          <p:cNvSpPr/>
          <p:nvPr/>
        </p:nvSpPr>
        <p:spPr>
          <a:xfrm>
            <a:off x="425438" y="6154330"/>
            <a:ext cx="11932355" cy="677108"/>
          </a:xfrm>
          <a:prstGeom prst="rect">
            <a:avLst/>
          </a:prstGeom>
        </p:spPr>
        <p:txBody>
          <a:bodyPr wrap="square">
            <a:spAutoFit/>
          </a:bodyPr>
          <a:lstStyle/>
          <a:p>
            <a:pPr algn="just">
              <a:lnSpc>
                <a:spcPct val="110000"/>
              </a:lnSpc>
              <a:spcAft>
                <a:spcPts val="600"/>
              </a:spcAft>
            </a:pPr>
            <a:r>
              <a:rPr lang="tr-TR" sz="2000" b="1"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Tabloda </a:t>
            </a:r>
            <a:r>
              <a:rPr lang="tr-TR" sz="2000" b="1" dirty="0">
                <a:solidFill>
                  <a:srgbClr val="002060"/>
                </a:solidFill>
                <a:latin typeface="Bahnschrift" panose="020B0502040204020203" pitchFamily="34" charset="0"/>
                <a:ea typeface="Calibri" panose="020F0502020204030204" pitchFamily="34" charset="0"/>
                <a:cs typeface="Calibri" panose="020F0502020204030204" pitchFamily="34" charset="0"/>
              </a:rPr>
              <a:t>örnek olarak bazı fiiller ve </a:t>
            </a:r>
            <a:r>
              <a:rPr lang="tr-TR" sz="2000" b="1" dirty="0" smtClean="0">
                <a:solidFill>
                  <a:srgbClr val="002060"/>
                </a:solidFill>
                <a:latin typeface="Bahnschrift" panose="020B0502040204020203" pitchFamily="34" charset="0"/>
                <a:ea typeface="Calibri" panose="020F0502020204030204" pitchFamily="34" charset="0"/>
                <a:cs typeface="Calibri" panose="020F0502020204030204" pitchFamily="34" charset="0"/>
              </a:rPr>
              <a:t>ceza </a:t>
            </a:r>
            <a:r>
              <a:rPr lang="tr-TR" sz="2000" b="1" dirty="0">
                <a:solidFill>
                  <a:srgbClr val="002060"/>
                </a:solidFill>
                <a:latin typeface="Bahnschrift" panose="020B0502040204020203" pitchFamily="34" charset="0"/>
                <a:ea typeface="Calibri" panose="020F0502020204030204" pitchFamily="34" charset="0"/>
                <a:cs typeface="Calibri" panose="020F0502020204030204" pitchFamily="34" charset="0"/>
              </a:rPr>
              <a:t>tutarları yer almaktadır.</a:t>
            </a:r>
          </a:p>
          <a:p>
            <a:pPr marL="444500" algn="just">
              <a:lnSpc>
                <a:spcPct val="110000"/>
              </a:lnSpc>
              <a:spcAft>
                <a:spcPts val="600"/>
              </a:spcAft>
            </a:pPr>
            <a:endParaRPr lang="tr-TR" sz="1000" b="1" dirty="0">
              <a:solidFill>
                <a:srgbClr val="CC0000"/>
              </a:solidFill>
              <a:latin typeface="Bahnschrift" panose="020B0502040204020203" pitchFamily="34" charset="0"/>
              <a:ea typeface="Calibri" panose="020F0502020204030204" pitchFamily="34" charset="0"/>
              <a:cs typeface="Calibri" panose="020F0502020204030204" pitchFamily="34" charset="0"/>
            </a:endParaRPr>
          </a:p>
        </p:txBody>
      </p:sp>
      <p:sp>
        <p:nvSpPr>
          <p:cNvPr id="2" name="Dikdörtgen 1"/>
          <p:cNvSpPr/>
          <p:nvPr/>
        </p:nvSpPr>
        <p:spPr>
          <a:xfrm>
            <a:off x="1838707" y="297311"/>
            <a:ext cx="8440693" cy="830997"/>
          </a:xfrm>
          <a:prstGeom prst="rect">
            <a:avLst/>
          </a:prstGeom>
        </p:spPr>
        <p:txBody>
          <a:bodyPr wrap="square">
            <a:spAutoFit/>
          </a:bodyPr>
          <a:lstStyle/>
          <a:p>
            <a:pPr marL="88900" algn="ctr"/>
            <a:r>
              <a:rPr lang="tr-TR" sz="2400" b="1" dirty="0">
                <a:solidFill>
                  <a:srgbClr val="C00000"/>
                </a:solidFill>
                <a:latin typeface="Bahnschrift" panose="020B0502040204020203" pitchFamily="34" charset="0"/>
              </a:rPr>
              <a:t>Usulsüzlük </a:t>
            </a:r>
            <a:r>
              <a:rPr lang="tr-TR" sz="2400" b="1" dirty="0" smtClean="0">
                <a:solidFill>
                  <a:srgbClr val="C00000"/>
                </a:solidFill>
                <a:latin typeface="Bahnschrift" panose="020B0502040204020203" pitchFamily="34" charset="0"/>
              </a:rPr>
              <a:t>Cezaları </a:t>
            </a:r>
          </a:p>
          <a:p>
            <a:pPr marL="88900" algn="ctr"/>
            <a:r>
              <a:rPr lang="tr-TR" sz="2400" b="1" dirty="0" smtClean="0">
                <a:solidFill>
                  <a:srgbClr val="C00000"/>
                </a:solidFill>
                <a:latin typeface="Bahnschrift" panose="020B0502040204020203" pitchFamily="34" charset="0"/>
              </a:rPr>
              <a:t>2/8/2024 </a:t>
            </a:r>
            <a:r>
              <a:rPr lang="tr-TR" sz="2400" b="1" dirty="0">
                <a:solidFill>
                  <a:srgbClr val="C00000"/>
                </a:solidFill>
                <a:latin typeface="Bahnschrift" panose="020B0502040204020203" pitchFamily="34" charset="0"/>
              </a:rPr>
              <a:t>tarihinden itibaren </a:t>
            </a:r>
          </a:p>
        </p:txBody>
      </p:sp>
      <p:sp>
        <p:nvSpPr>
          <p:cNvPr id="7" name="Slayt Numarası Yer Tutucusu 6"/>
          <p:cNvSpPr>
            <a:spLocks noGrp="1"/>
          </p:cNvSpPr>
          <p:nvPr>
            <p:ph type="sldNum" sz="quarter" idx="12"/>
          </p:nvPr>
        </p:nvSpPr>
        <p:spPr/>
        <p:txBody>
          <a:bodyPr/>
          <a:lstStyle/>
          <a:p>
            <a:fld id="{494D7B32-34C5-46C2-8F1D-CDBEC5A93F4E}" type="slidenum">
              <a:rPr lang="en-US" smtClean="0">
                <a:solidFill>
                  <a:srgbClr val="002060"/>
                </a:solidFill>
              </a:rPr>
              <a:pPr/>
              <a:t>20</a:t>
            </a:fld>
            <a:endParaRPr lang="en-US" dirty="0">
              <a:solidFill>
                <a:srgbClr val="002060"/>
              </a:solidFill>
            </a:endParaRPr>
          </a:p>
        </p:txBody>
      </p:sp>
      <p:graphicFrame>
        <p:nvGraphicFramePr>
          <p:cNvPr id="4" name="Tablo 3"/>
          <p:cNvGraphicFramePr>
            <a:graphicFrameLocks noGrp="1"/>
          </p:cNvGraphicFramePr>
          <p:nvPr>
            <p:extLst>
              <p:ext uri="{D42A27DB-BD31-4B8C-83A1-F6EECF244321}">
                <p14:modId xmlns:p14="http://schemas.microsoft.com/office/powerpoint/2010/main" val="2628819206"/>
              </p:ext>
            </p:extLst>
          </p:nvPr>
        </p:nvGraphicFramePr>
        <p:xfrm>
          <a:off x="551833" y="1331241"/>
          <a:ext cx="10697192" cy="4707082"/>
        </p:xfrm>
        <a:graphic>
          <a:graphicData uri="http://schemas.openxmlformats.org/drawingml/2006/table">
            <a:tbl>
              <a:tblPr/>
              <a:tblGrid>
                <a:gridCol w="7039592">
                  <a:extLst>
                    <a:ext uri="{9D8B030D-6E8A-4147-A177-3AD203B41FA5}">
                      <a16:colId xmlns:a16="http://schemas.microsoft.com/office/drawing/2014/main" val="20000"/>
                    </a:ext>
                  </a:extLst>
                </a:gridCol>
                <a:gridCol w="2105025">
                  <a:extLst>
                    <a:ext uri="{9D8B030D-6E8A-4147-A177-3AD203B41FA5}">
                      <a16:colId xmlns:a16="http://schemas.microsoft.com/office/drawing/2014/main" val="20001"/>
                    </a:ext>
                  </a:extLst>
                </a:gridCol>
                <a:gridCol w="1552575">
                  <a:extLst>
                    <a:ext uri="{9D8B030D-6E8A-4147-A177-3AD203B41FA5}">
                      <a16:colId xmlns:a16="http://schemas.microsoft.com/office/drawing/2014/main" val="20003"/>
                    </a:ext>
                  </a:extLst>
                </a:gridCol>
              </a:tblGrid>
              <a:tr h="449357">
                <a:tc>
                  <a:txBody>
                    <a:bodyPr/>
                    <a:lstStyle/>
                    <a:p>
                      <a:pPr algn="ctr" fontAlgn="ctr">
                        <a:lnSpc>
                          <a:spcPct val="107000"/>
                        </a:lnSpc>
                        <a:spcAft>
                          <a:spcPts val="0"/>
                        </a:spcAft>
                      </a:pPr>
                      <a:r>
                        <a:rPr lang="tr-TR" sz="1800" b="1" kern="1200" dirty="0" smtClean="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USULSÜZLÜK FİİLLERİ (Md 352)</a:t>
                      </a:r>
                      <a:endParaRPr lang="tr-T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72" marR="6172" marT="6172" marB="0"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ctr">
                        <a:lnSpc>
                          <a:spcPct val="107000"/>
                        </a:lnSpc>
                        <a:spcAft>
                          <a:spcPts val="0"/>
                        </a:spcAft>
                      </a:pPr>
                      <a:r>
                        <a:rPr lang="tr-TR" sz="1800" b="1" kern="1200" dirty="0" smtClean="0">
                          <a:solidFill>
                            <a:srgbClr val="FFFFFF"/>
                          </a:solidFill>
                          <a:effectLst/>
                          <a:latin typeface="Calibri" panose="020F0502020204030204" pitchFamily="34" charset="0"/>
                          <a:ea typeface="Calibri" panose="020F0502020204030204" pitchFamily="34" charset="0"/>
                          <a:cs typeface="Calibri" panose="020F0502020204030204" pitchFamily="34" charset="0"/>
                        </a:rPr>
                        <a:t>MÜKELLEF</a:t>
                      </a:r>
                      <a:r>
                        <a:rPr lang="tr-TR" sz="1800" b="1" kern="1200" baseline="0" dirty="0" smtClean="0">
                          <a:solidFill>
                            <a:srgbClr val="FFFFFF"/>
                          </a:solidFill>
                          <a:effectLst/>
                          <a:latin typeface="Calibri" panose="020F0502020204030204" pitchFamily="34" charset="0"/>
                          <a:ea typeface="Calibri" panose="020F0502020204030204" pitchFamily="34" charset="0"/>
                          <a:cs typeface="Calibri" panose="020F0502020204030204" pitchFamily="34" charset="0"/>
                        </a:rPr>
                        <a:t> GRUBU</a:t>
                      </a:r>
                      <a:endParaRPr lang="tr-T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72" marR="6172" marT="617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ctr">
                        <a:lnSpc>
                          <a:spcPct val="107000"/>
                        </a:lnSpc>
                        <a:spcAft>
                          <a:spcPts val="0"/>
                        </a:spcAft>
                      </a:pPr>
                      <a:r>
                        <a:rPr kumimoji="0" lang="tr-TR" sz="1800" b="1" i="0" u="none" strike="noStrike" kern="1200" cap="none" spc="0" normalizeH="0" baseline="0" noProof="0" dirty="0" smtClean="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YENİ TUTAR</a:t>
                      </a:r>
                      <a:endParaRPr lang="tr-T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72" marR="6172" marT="6172" marB="0" anchor="ctr">
                    <a:lnL w="1270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10000"/>
                  </a:ext>
                </a:extLst>
              </a:tr>
              <a:tr h="690998">
                <a:tc>
                  <a:txBody>
                    <a:bodyPr/>
                    <a:lstStyle/>
                    <a:p>
                      <a:pPr>
                        <a:lnSpc>
                          <a:spcPct val="107000"/>
                        </a:lnSpc>
                        <a:spcAft>
                          <a:spcPts val="0"/>
                        </a:spcAft>
                      </a:pPr>
                      <a:r>
                        <a:rPr lang="tr-TR" sz="1800" b="1" dirty="0">
                          <a:solidFill>
                            <a:srgbClr val="002060"/>
                          </a:solidFill>
                          <a:effectLst/>
                          <a:latin typeface="+mn-lt"/>
                          <a:ea typeface="Times New Roman" panose="02020603050405020304" pitchFamily="18" charset="0"/>
                          <a:cs typeface="Times New Roman" panose="02020603050405020304" pitchFamily="18" charset="0"/>
                        </a:rPr>
                        <a:t>Tutulması mecburi olan defterlerden herhangi birinin tutulmamış olması</a:t>
                      </a:r>
                      <a:endParaRPr lang="tr-TR" sz="1800" b="1" dirty="0">
                        <a:solidFill>
                          <a:srgbClr val="002060"/>
                        </a:solidFill>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lnSpc>
                          <a:spcPct val="107000"/>
                        </a:lnSpc>
                        <a:spcAft>
                          <a:spcPts val="0"/>
                        </a:spcAft>
                      </a:pPr>
                      <a:r>
                        <a:rPr lang="tr-TR" sz="1600" b="1" kern="1200" dirty="0" smtClean="0">
                          <a:solidFill>
                            <a:srgbClr val="002060"/>
                          </a:solidFill>
                          <a:effectLst/>
                          <a:latin typeface="+mn-lt"/>
                          <a:ea typeface="Times New Roman" panose="02020603050405020304" pitchFamily="18" charset="0"/>
                          <a:cs typeface="Times New Roman" panose="02020603050405020304" pitchFamily="18" charset="0"/>
                        </a:rPr>
                        <a:t>SERMAYE ŞİRKETİ</a:t>
                      </a:r>
                      <a:endParaRPr lang="tr-TR" sz="1600" b="1" kern="1200" dirty="0">
                        <a:solidFill>
                          <a:srgbClr val="002060"/>
                        </a:solidFill>
                        <a:effectLst/>
                        <a:latin typeface="+mn-lt"/>
                        <a:ea typeface="Times New Roman" panose="02020603050405020304" pitchFamily="18" charset="0"/>
                        <a:cs typeface="Times New Roman" panose="02020603050405020304" pitchFamily="18" charset="0"/>
                      </a:endParaRPr>
                    </a:p>
                  </a:txBody>
                  <a:tcPr marL="6172" marR="6172" marT="61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7000"/>
                        </a:lnSpc>
                        <a:spcBef>
                          <a:spcPts val="0"/>
                        </a:spcBef>
                        <a:spcAft>
                          <a:spcPts val="0"/>
                        </a:spcAft>
                        <a:buClrTx/>
                        <a:buSzTx/>
                        <a:buFontTx/>
                        <a:buNone/>
                        <a:tabLst/>
                        <a:defRPr/>
                      </a:pPr>
                      <a:r>
                        <a:rPr lang="tr-TR" sz="1800" b="1" kern="1200" dirty="0" smtClean="0">
                          <a:solidFill>
                            <a:srgbClr val="C00000"/>
                          </a:solidFill>
                          <a:effectLst/>
                          <a:latin typeface="+mn-lt"/>
                          <a:ea typeface="Times New Roman" panose="02020603050405020304" pitchFamily="18" charset="0"/>
                          <a:cs typeface="Times New Roman" panose="02020603050405020304" pitchFamily="18" charset="0"/>
                        </a:rPr>
                        <a:t>20.000 TL</a:t>
                      </a:r>
                    </a:p>
                  </a:txBody>
                  <a:tcPr marL="6172" marR="6172" marT="61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70755">
                <a:tc>
                  <a:txBody>
                    <a:bodyPr/>
                    <a:lstStyle/>
                    <a:p>
                      <a:pPr>
                        <a:lnSpc>
                          <a:spcPct val="107000"/>
                        </a:lnSpc>
                        <a:spcAft>
                          <a:spcPts val="0"/>
                        </a:spcAft>
                      </a:pPr>
                      <a:r>
                        <a:rPr lang="tr-TR" sz="1800" b="1" dirty="0">
                          <a:solidFill>
                            <a:srgbClr val="002060"/>
                          </a:solidFill>
                          <a:effectLst/>
                          <a:latin typeface="+mn-lt"/>
                          <a:ea typeface="Times New Roman" panose="02020603050405020304" pitchFamily="18" charset="0"/>
                          <a:cs typeface="Times New Roman" panose="02020603050405020304" pitchFamily="18" charset="0"/>
                        </a:rPr>
                        <a:t>Defter kayıtlarının ve ilgili vesikaların noksan, usulsüz veya karışık olması                                              </a:t>
                      </a:r>
                      <a:endParaRPr lang="tr-TR" sz="1800" b="1" dirty="0">
                        <a:solidFill>
                          <a:srgbClr val="002060"/>
                        </a:solidFill>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lnSpc>
                          <a:spcPct val="107000"/>
                        </a:lnSpc>
                        <a:spcAft>
                          <a:spcPts val="0"/>
                        </a:spcAft>
                      </a:pPr>
                      <a:r>
                        <a:rPr lang="tr-TR" sz="1600" b="1" kern="1200" dirty="0" smtClean="0">
                          <a:solidFill>
                            <a:srgbClr val="002060"/>
                          </a:solidFill>
                          <a:effectLst/>
                          <a:latin typeface="+mn-lt"/>
                          <a:ea typeface="Times New Roman" panose="02020603050405020304" pitchFamily="18" charset="0"/>
                          <a:cs typeface="Times New Roman" panose="02020603050405020304" pitchFamily="18" charset="0"/>
                        </a:rPr>
                        <a:t>SERBEST MESLEK ERBABI</a:t>
                      </a:r>
                      <a:endParaRPr lang="tr-TR" sz="1600" b="1" kern="1200" dirty="0">
                        <a:solidFill>
                          <a:srgbClr val="002060"/>
                        </a:solidFill>
                        <a:effectLst/>
                        <a:latin typeface="+mn-lt"/>
                        <a:ea typeface="Times New Roman" panose="02020603050405020304" pitchFamily="18" charset="0"/>
                        <a:cs typeface="Times New Roman" panose="02020603050405020304" pitchFamily="18" charset="0"/>
                      </a:endParaRPr>
                    </a:p>
                  </a:txBody>
                  <a:tcPr marL="6172" marR="6172" marT="61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7000"/>
                        </a:lnSpc>
                        <a:spcBef>
                          <a:spcPts val="0"/>
                        </a:spcBef>
                        <a:spcAft>
                          <a:spcPts val="0"/>
                        </a:spcAft>
                        <a:buClrTx/>
                        <a:buSzTx/>
                        <a:buFontTx/>
                        <a:buNone/>
                        <a:tabLst/>
                        <a:defRPr/>
                      </a:pPr>
                      <a:r>
                        <a:rPr lang="tr-TR" sz="1800" b="1" kern="1200" dirty="0" smtClean="0">
                          <a:solidFill>
                            <a:srgbClr val="C00000"/>
                          </a:solidFill>
                          <a:effectLst/>
                          <a:latin typeface="+mn-lt"/>
                          <a:ea typeface="Times New Roman" panose="02020603050405020304" pitchFamily="18" charset="0"/>
                          <a:cs typeface="Times New Roman" panose="02020603050405020304" pitchFamily="18" charset="0"/>
                        </a:rPr>
                        <a:t>10.000</a:t>
                      </a:r>
                      <a:r>
                        <a:rPr lang="tr-TR" sz="1800" b="1" kern="1200" baseline="0" dirty="0" smtClean="0">
                          <a:solidFill>
                            <a:srgbClr val="C00000"/>
                          </a:solidFill>
                          <a:effectLst/>
                          <a:latin typeface="+mn-lt"/>
                          <a:ea typeface="Times New Roman" panose="02020603050405020304" pitchFamily="18" charset="0"/>
                          <a:cs typeface="Times New Roman" panose="02020603050405020304" pitchFamily="18" charset="0"/>
                        </a:rPr>
                        <a:t> TL</a:t>
                      </a:r>
                      <a:endParaRPr lang="tr-TR" sz="1800" b="1" kern="1200" dirty="0">
                        <a:solidFill>
                          <a:srgbClr val="C00000"/>
                        </a:solidFill>
                        <a:effectLst/>
                        <a:latin typeface="+mn-lt"/>
                        <a:ea typeface="Times New Roman" panose="02020603050405020304" pitchFamily="18" charset="0"/>
                        <a:cs typeface="Times New Roman" panose="02020603050405020304" pitchFamily="18" charset="0"/>
                      </a:endParaRPr>
                    </a:p>
                  </a:txBody>
                  <a:tcPr marL="6172" marR="6172" marT="61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67495">
                <a:tc>
                  <a:txBody>
                    <a:bodyPr/>
                    <a:lstStyle/>
                    <a:p>
                      <a:pPr>
                        <a:lnSpc>
                          <a:spcPct val="107000"/>
                        </a:lnSpc>
                        <a:spcAft>
                          <a:spcPts val="0"/>
                        </a:spcAft>
                      </a:pPr>
                      <a:r>
                        <a:rPr lang="tr-TR" sz="1800" b="1" dirty="0" smtClean="0">
                          <a:solidFill>
                            <a:srgbClr val="002060"/>
                          </a:solidFill>
                          <a:effectLst/>
                          <a:latin typeface="+mn-lt"/>
                          <a:ea typeface="Times New Roman" panose="02020603050405020304" pitchFamily="18" charset="0"/>
                          <a:cs typeface="Times New Roman" panose="02020603050405020304" pitchFamily="18" charset="0"/>
                        </a:rPr>
                        <a:t>İşe </a:t>
                      </a:r>
                      <a:r>
                        <a:rPr lang="tr-TR" sz="1800" b="1" dirty="0">
                          <a:solidFill>
                            <a:srgbClr val="002060"/>
                          </a:solidFill>
                          <a:effectLst/>
                          <a:latin typeface="+mn-lt"/>
                          <a:ea typeface="Times New Roman" panose="02020603050405020304" pitchFamily="18" charset="0"/>
                          <a:cs typeface="Times New Roman" panose="02020603050405020304" pitchFamily="18" charset="0"/>
                        </a:rPr>
                        <a:t>başlamanın zamanında bildirilmemesi                                                                                     </a:t>
                      </a:r>
                      <a:endParaRPr lang="tr-TR" sz="1800" b="1" dirty="0">
                        <a:solidFill>
                          <a:srgbClr val="002060"/>
                        </a:solidFill>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lnSpc>
                          <a:spcPct val="107000"/>
                        </a:lnSpc>
                        <a:spcAft>
                          <a:spcPts val="0"/>
                        </a:spcAft>
                      </a:pPr>
                      <a:r>
                        <a:rPr lang="tr-TR" sz="1600" b="1" kern="1200" dirty="0" smtClean="0">
                          <a:solidFill>
                            <a:srgbClr val="002060"/>
                          </a:solidFill>
                          <a:effectLst/>
                          <a:latin typeface="+mn-lt"/>
                          <a:ea typeface="Times New Roman" panose="02020603050405020304" pitchFamily="18" charset="0"/>
                          <a:cs typeface="Times New Roman" panose="02020603050405020304" pitchFamily="18" charset="0"/>
                        </a:rPr>
                        <a:t>İKİNCİ SINIF TÜCCAR</a:t>
                      </a:r>
                      <a:endParaRPr lang="tr-TR" sz="1600" b="1" kern="1200" dirty="0">
                        <a:solidFill>
                          <a:srgbClr val="002060"/>
                        </a:solidFill>
                        <a:effectLst/>
                        <a:latin typeface="+mn-lt"/>
                        <a:ea typeface="Times New Roman" panose="02020603050405020304" pitchFamily="18" charset="0"/>
                        <a:cs typeface="Times New Roman" panose="02020603050405020304" pitchFamily="18" charset="0"/>
                      </a:endParaRPr>
                    </a:p>
                  </a:txBody>
                  <a:tcPr marL="7122" marR="7122" marT="71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7000"/>
                        </a:lnSpc>
                        <a:spcBef>
                          <a:spcPts val="0"/>
                        </a:spcBef>
                        <a:spcAft>
                          <a:spcPts val="0"/>
                        </a:spcAft>
                        <a:buClrTx/>
                        <a:buSzTx/>
                        <a:buFontTx/>
                        <a:buNone/>
                        <a:tabLst/>
                        <a:defRPr/>
                      </a:pPr>
                      <a:r>
                        <a:rPr lang="tr-TR" sz="1800" b="1" kern="1200" dirty="0" smtClean="0">
                          <a:solidFill>
                            <a:srgbClr val="C00000"/>
                          </a:solidFill>
                          <a:effectLst/>
                          <a:latin typeface="+mn-lt"/>
                          <a:ea typeface="Times New Roman" panose="02020603050405020304" pitchFamily="18" charset="0"/>
                          <a:cs typeface="Times New Roman" panose="02020603050405020304" pitchFamily="18" charset="0"/>
                        </a:rPr>
                        <a:t>5.000 TL</a:t>
                      </a:r>
                      <a:endParaRPr lang="tr-TR" sz="1800" b="1" kern="1200" dirty="0">
                        <a:solidFill>
                          <a:srgbClr val="C00000"/>
                        </a:solidFill>
                        <a:effectLst/>
                        <a:latin typeface="+mn-lt"/>
                        <a:ea typeface="Times New Roman" panose="02020603050405020304" pitchFamily="18" charset="0"/>
                        <a:cs typeface="Times New Roman" panose="02020603050405020304" pitchFamily="18" charset="0"/>
                      </a:endParaRPr>
                    </a:p>
                  </a:txBody>
                  <a:tcPr marL="7122" marR="7122" marT="71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67495">
                <a:tc>
                  <a:txBody>
                    <a:bodyPr/>
                    <a:lstStyle/>
                    <a:p>
                      <a:pPr>
                        <a:lnSpc>
                          <a:spcPct val="107000"/>
                        </a:lnSpc>
                        <a:spcAft>
                          <a:spcPts val="0"/>
                        </a:spcAft>
                      </a:pPr>
                      <a:r>
                        <a:rPr lang="tr-TR" sz="1800" b="1" dirty="0">
                          <a:solidFill>
                            <a:srgbClr val="002060"/>
                          </a:solidFill>
                          <a:effectLst/>
                          <a:latin typeface="+mn-lt"/>
                          <a:ea typeface="Times New Roman" panose="02020603050405020304" pitchFamily="18" charset="0"/>
                          <a:cs typeface="Times New Roman" panose="02020603050405020304" pitchFamily="18" charset="0"/>
                        </a:rPr>
                        <a:t>Tasdiki mecburi defterlerden herhangi </a:t>
                      </a:r>
                      <a:r>
                        <a:rPr lang="tr-TR" sz="1800" b="1" dirty="0" smtClean="0">
                          <a:solidFill>
                            <a:srgbClr val="002060"/>
                          </a:solidFill>
                          <a:effectLst/>
                          <a:latin typeface="+mn-lt"/>
                          <a:ea typeface="Times New Roman" panose="02020603050405020304" pitchFamily="18" charset="0"/>
                          <a:cs typeface="Times New Roman" panose="02020603050405020304" pitchFamily="18" charset="0"/>
                        </a:rPr>
                        <a:t>birini</a:t>
                      </a:r>
                      <a:r>
                        <a:rPr lang="tr-TR" sz="1800" b="1" baseline="0" dirty="0" smtClean="0">
                          <a:solidFill>
                            <a:srgbClr val="002060"/>
                          </a:solidFill>
                          <a:effectLst/>
                          <a:latin typeface="+mn-lt"/>
                          <a:ea typeface="Times New Roman" panose="02020603050405020304" pitchFamily="18" charset="0"/>
                          <a:cs typeface="Times New Roman" panose="02020603050405020304" pitchFamily="18" charset="0"/>
                        </a:rPr>
                        <a:t> </a:t>
                      </a:r>
                      <a:r>
                        <a:rPr lang="tr-TR" sz="1800" b="1" dirty="0" smtClean="0">
                          <a:solidFill>
                            <a:srgbClr val="002060"/>
                          </a:solidFill>
                          <a:effectLst/>
                          <a:latin typeface="+mn-lt"/>
                          <a:ea typeface="Times New Roman" panose="02020603050405020304" pitchFamily="18" charset="0"/>
                          <a:cs typeface="Times New Roman" panose="02020603050405020304" pitchFamily="18" charset="0"/>
                        </a:rPr>
                        <a:t>1 </a:t>
                      </a:r>
                      <a:r>
                        <a:rPr lang="tr-TR" sz="1800" b="1" dirty="0">
                          <a:solidFill>
                            <a:srgbClr val="002060"/>
                          </a:solidFill>
                          <a:effectLst/>
                          <a:latin typeface="+mn-lt"/>
                          <a:ea typeface="Times New Roman" panose="02020603050405020304" pitchFamily="18" charset="0"/>
                          <a:cs typeface="Times New Roman" panose="02020603050405020304" pitchFamily="18" charset="0"/>
                        </a:rPr>
                        <a:t>ay geçtikten sonra tasdik </a:t>
                      </a:r>
                      <a:r>
                        <a:rPr lang="tr-TR" sz="1800" b="1" dirty="0" smtClean="0">
                          <a:solidFill>
                            <a:srgbClr val="002060"/>
                          </a:solidFill>
                          <a:effectLst/>
                          <a:latin typeface="+mn-lt"/>
                          <a:ea typeface="Times New Roman" panose="02020603050405020304" pitchFamily="18" charset="0"/>
                          <a:cs typeface="Times New Roman" panose="02020603050405020304" pitchFamily="18" charset="0"/>
                        </a:rPr>
                        <a:t>ettirenler</a:t>
                      </a:r>
                      <a:endParaRPr lang="tr-TR" sz="1800" b="1" dirty="0">
                        <a:solidFill>
                          <a:srgbClr val="002060"/>
                        </a:solidFill>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lnSpc>
                          <a:spcPct val="107000"/>
                        </a:lnSpc>
                        <a:spcAft>
                          <a:spcPts val="0"/>
                        </a:spcAft>
                      </a:pPr>
                      <a:r>
                        <a:rPr lang="tr-TR" sz="1600" b="1" kern="1200" dirty="0" smtClean="0">
                          <a:solidFill>
                            <a:srgbClr val="002060"/>
                          </a:solidFill>
                          <a:effectLst/>
                          <a:latin typeface="+mn-lt"/>
                          <a:ea typeface="Times New Roman" panose="02020603050405020304" pitchFamily="18" charset="0"/>
                          <a:cs typeface="Times New Roman" panose="02020603050405020304" pitchFamily="18" charset="0"/>
                        </a:rPr>
                        <a:t>BİRİNCİ SINIF TÜCCAR</a:t>
                      </a:r>
                      <a:endParaRPr lang="tr-TR" sz="1600" b="1" kern="1200" dirty="0">
                        <a:solidFill>
                          <a:srgbClr val="002060"/>
                        </a:solidFill>
                        <a:effectLst/>
                        <a:latin typeface="+mn-lt"/>
                        <a:ea typeface="Times New Roman" panose="02020603050405020304" pitchFamily="18" charset="0"/>
                        <a:cs typeface="Times New Roman" panose="02020603050405020304" pitchFamily="18" charset="0"/>
                      </a:endParaRPr>
                    </a:p>
                  </a:txBody>
                  <a:tcPr marL="7122" marR="7122" marT="71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7000"/>
                        </a:lnSpc>
                        <a:spcBef>
                          <a:spcPts val="0"/>
                        </a:spcBef>
                        <a:spcAft>
                          <a:spcPts val="0"/>
                        </a:spcAft>
                        <a:buClrTx/>
                        <a:buSzTx/>
                        <a:buFontTx/>
                        <a:buNone/>
                        <a:tabLst/>
                        <a:defRPr/>
                      </a:pPr>
                      <a:r>
                        <a:rPr lang="tr-TR" sz="1800" b="1" kern="1200" dirty="0" smtClean="0">
                          <a:solidFill>
                            <a:srgbClr val="C00000"/>
                          </a:solidFill>
                          <a:effectLst/>
                          <a:latin typeface="+mn-lt"/>
                          <a:ea typeface="Times New Roman" panose="02020603050405020304" pitchFamily="18" charset="0"/>
                          <a:cs typeface="Times New Roman" panose="02020603050405020304" pitchFamily="18" charset="0"/>
                        </a:rPr>
                        <a:t>10.000 TL</a:t>
                      </a:r>
                      <a:endParaRPr lang="tr-TR" sz="1800" b="1" kern="1200" dirty="0">
                        <a:solidFill>
                          <a:srgbClr val="C00000"/>
                        </a:solidFill>
                        <a:effectLst/>
                        <a:latin typeface="+mn-lt"/>
                        <a:ea typeface="Times New Roman" panose="02020603050405020304" pitchFamily="18" charset="0"/>
                        <a:cs typeface="Times New Roman" panose="02020603050405020304" pitchFamily="18" charset="0"/>
                      </a:endParaRPr>
                    </a:p>
                  </a:txBody>
                  <a:tcPr marL="7122" marR="7122" marT="71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67495">
                <a:tc>
                  <a:txBody>
                    <a:bodyPr/>
                    <a:lstStyle/>
                    <a:p>
                      <a:pPr>
                        <a:lnSpc>
                          <a:spcPct val="107000"/>
                        </a:lnSpc>
                        <a:spcAft>
                          <a:spcPts val="0"/>
                        </a:spcAft>
                      </a:pPr>
                      <a:r>
                        <a:rPr lang="tr-TR" sz="1800" b="1" dirty="0" smtClean="0">
                          <a:solidFill>
                            <a:srgbClr val="002060"/>
                          </a:solidFill>
                          <a:effectLst/>
                          <a:latin typeface="+mn-lt"/>
                          <a:ea typeface="Times New Roman" panose="02020603050405020304" pitchFamily="18" charset="0"/>
                          <a:cs typeface="Times New Roman" panose="02020603050405020304" pitchFamily="18" charset="0"/>
                        </a:rPr>
                        <a:t>Tasdiki mecburi defterlerden herhangi birini</a:t>
                      </a:r>
                      <a:r>
                        <a:rPr lang="tr-TR" sz="1800" b="1" baseline="0" dirty="0" smtClean="0">
                          <a:solidFill>
                            <a:srgbClr val="002060"/>
                          </a:solidFill>
                          <a:effectLst/>
                          <a:latin typeface="+mn-lt"/>
                          <a:ea typeface="Times New Roman" panose="02020603050405020304" pitchFamily="18" charset="0"/>
                          <a:cs typeface="Times New Roman" panose="02020603050405020304" pitchFamily="18" charset="0"/>
                        </a:rPr>
                        <a:t> süresinden sonra </a:t>
                      </a:r>
                      <a:r>
                        <a:rPr lang="tr-TR" sz="1800" b="1" dirty="0" smtClean="0">
                          <a:solidFill>
                            <a:srgbClr val="002060"/>
                          </a:solidFill>
                          <a:effectLst/>
                          <a:latin typeface="+mn-lt"/>
                          <a:ea typeface="Times New Roman" panose="02020603050405020304" pitchFamily="18" charset="0"/>
                          <a:cs typeface="Times New Roman" panose="02020603050405020304" pitchFamily="18" charset="0"/>
                        </a:rPr>
                        <a:t>1 ay içerisinde tasdik ettirenler</a:t>
                      </a:r>
                      <a:endParaRPr lang="tr-TR" sz="1800" b="1" dirty="0">
                        <a:solidFill>
                          <a:srgbClr val="002060"/>
                        </a:solidFill>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lnSpc>
                          <a:spcPct val="107000"/>
                        </a:lnSpc>
                        <a:spcAft>
                          <a:spcPts val="0"/>
                        </a:spcAft>
                      </a:pPr>
                      <a:r>
                        <a:rPr lang="tr-TR" sz="1600" b="1" kern="1200" dirty="0" smtClean="0">
                          <a:solidFill>
                            <a:srgbClr val="002060"/>
                          </a:solidFill>
                          <a:effectLst/>
                          <a:latin typeface="+mn-lt"/>
                          <a:ea typeface="Times New Roman" panose="02020603050405020304" pitchFamily="18" charset="0"/>
                          <a:cs typeface="Times New Roman" panose="02020603050405020304" pitchFamily="18" charset="0"/>
                        </a:rPr>
                        <a:t>İKİNCİ SINIF TÜCCAR</a:t>
                      </a:r>
                      <a:endParaRPr lang="tr-TR" sz="1600" b="1" kern="1200" dirty="0">
                        <a:solidFill>
                          <a:srgbClr val="002060"/>
                        </a:solidFill>
                        <a:effectLst/>
                        <a:latin typeface="+mn-lt"/>
                        <a:ea typeface="Times New Roman" panose="02020603050405020304" pitchFamily="18" charset="0"/>
                        <a:cs typeface="Times New Roman" panose="02020603050405020304" pitchFamily="18" charset="0"/>
                      </a:endParaRPr>
                    </a:p>
                  </a:txBody>
                  <a:tcPr marL="7122" marR="7122" marT="71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7000"/>
                        </a:lnSpc>
                        <a:spcBef>
                          <a:spcPts val="0"/>
                        </a:spcBef>
                        <a:spcAft>
                          <a:spcPts val="0"/>
                        </a:spcAft>
                        <a:buClrTx/>
                        <a:buSzTx/>
                        <a:buFontTx/>
                        <a:buNone/>
                        <a:tabLst/>
                        <a:defRPr/>
                      </a:pPr>
                      <a:r>
                        <a:rPr lang="tr-TR" sz="1800" b="1" kern="1200" dirty="0" smtClean="0">
                          <a:solidFill>
                            <a:srgbClr val="C00000"/>
                          </a:solidFill>
                          <a:effectLst/>
                          <a:latin typeface="+mn-lt"/>
                          <a:ea typeface="Times New Roman" panose="02020603050405020304" pitchFamily="18" charset="0"/>
                          <a:cs typeface="Times New Roman" panose="02020603050405020304" pitchFamily="18" charset="0"/>
                        </a:rPr>
                        <a:t>3.500 TL</a:t>
                      </a:r>
                      <a:endParaRPr lang="tr-TR" sz="1800" b="1" kern="1200" dirty="0">
                        <a:solidFill>
                          <a:srgbClr val="C00000"/>
                        </a:solidFill>
                        <a:effectLst/>
                        <a:latin typeface="+mn-lt"/>
                        <a:ea typeface="Times New Roman" panose="02020603050405020304" pitchFamily="18" charset="0"/>
                        <a:cs typeface="Times New Roman" panose="02020603050405020304" pitchFamily="18" charset="0"/>
                      </a:endParaRPr>
                    </a:p>
                  </a:txBody>
                  <a:tcPr marL="7122" marR="7122" marT="71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67495">
                <a:tc>
                  <a:txBody>
                    <a:bodyPr/>
                    <a:lstStyle/>
                    <a:p>
                      <a:pPr>
                        <a:lnSpc>
                          <a:spcPct val="107000"/>
                        </a:lnSpc>
                        <a:spcAft>
                          <a:spcPts val="0"/>
                        </a:spcAft>
                      </a:pPr>
                      <a:r>
                        <a:rPr lang="tr-TR" sz="1800" b="1" dirty="0">
                          <a:solidFill>
                            <a:srgbClr val="002060"/>
                          </a:solidFill>
                          <a:effectLst/>
                          <a:latin typeface="+mn-lt"/>
                          <a:ea typeface="Times New Roman" panose="02020603050405020304" pitchFamily="18" charset="0"/>
                          <a:cs typeface="Times New Roman" panose="02020603050405020304" pitchFamily="18" charset="0"/>
                        </a:rPr>
                        <a:t>Vergi beyanname, bildirim, evrak, vesika ve eklerine ilişkin şekil, muhteviyat hükümlerine uyulmaması</a:t>
                      </a:r>
                      <a:endParaRPr lang="tr-TR" sz="1800" b="1" dirty="0">
                        <a:solidFill>
                          <a:srgbClr val="002060"/>
                        </a:solidFill>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lnSpc>
                          <a:spcPct val="107000"/>
                        </a:lnSpc>
                        <a:spcAft>
                          <a:spcPts val="0"/>
                        </a:spcAft>
                      </a:pPr>
                      <a:r>
                        <a:rPr lang="tr-TR" sz="1600" b="1" kern="1200" dirty="0" smtClean="0">
                          <a:solidFill>
                            <a:srgbClr val="002060"/>
                          </a:solidFill>
                          <a:effectLst/>
                          <a:latin typeface="+mn-lt"/>
                          <a:ea typeface="Times New Roman" panose="02020603050405020304" pitchFamily="18" charset="0"/>
                          <a:cs typeface="Times New Roman" panose="02020603050405020304" pitchFamily="18" charset="0"/>
                        </a:rPr>
                        <a:t>SERMAYE</a:t>
                      </a:r>
                      <a:r>
                        <a:rPr lang="tr-TR" sz="1600" b="1" kern="1200" baseline="0" dirty="0" smtClean="0">
                          <a:solidFill>
                            <a:srgbClr val="002060"/>
                          </a:solidFill>
                          <a:effectLst/>
                          <a:latin typeface="+mn-lt"/>
                          <a:ea typeface="Times New Roman" panose="02020603050405020304" pitchFamily="18" charset="0"/>
                          <a:cs typeface="Times New Roman" panose="02020603050405020304" pitchFamily="18" charset="0"/>
                        </a:rPr>
                        <a:t> ŞİRKETLERİ</a:t>
                      </a:r>
                      <a:endParaRPr lang="tr-TR" sz="1600" b="1" kern="1200" dirty="0">
                        <a:solidFill>
                          <a:srgbClr val="002060"/>
                        </a:solidFill>
                        <a:effectLst/>
                        <a:latin typeface="+mn-lt"/>
                        <a:ea typeface="Times New Roman" panose="02020603050405020304" pitchFamily="18" charset="0"/>
                        <a:cs typeface="Times New Roman" panose="02020603050405020304" pitchFamily="18" charset="0"/>
                      </a:endParaRPr>
                    </a:p>
                  </a:txBody>
                  <a:tcPr marL="7122" marR="7122" marT="71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7000"/>
                        </a:lnSpc>
                        <a:spcBef>
                          <a:spcPts val="0"/>
                        </a:spcBef>
                        <a:spcAft>
                          <a:spcPts val="0"/>
                        </a:spcAft>
                        <a:buClrTx/>
                        <a:buSzTx/>
                        <a:buFontTx/>
                        <a:buNone/>
                        <a:tabLst/>
                        <a:defRPr/>
                      </a:pPr>
                      <a:r>
                        <a:rPr lang="tr-TR" sz="1800" b="1" kern="1200" dirty="0" smtClean="0">
                          <a:solidFill>
                            <a:srgbClr val="C00000"/>
                          </a:solidFill>
                          <a:effectLst/>
                          <a:latin typeface="+mn-lt"/>
                          <a:ea typeface="Times New Roman" panose="02020603050405020304" pitchFamily="18" charset="0"/>
                          <a:cs typeface="Times New Roman" panose="02020603050405020304" pitchFamily="18" charset="0"/>
                        </a:rPr>
                        <a:t>10.000 TL</a:t>
                      </a:r>
                      <a:endParaRPr lang="tr-TR" sz="1800" b="1" kern="1200" dirty="0">
                        <a:solidFill>
                          <a:srgbClr val="C00000"/>
                        </a:solidFill>
                        <a:effectLst/>
                        <a:latin typeface="+mn-lt"/>
                        <a:ea typeface="Times New Roman" panose="02020603050405020304" pitchFamily="18" charset="0"/>
                        <a:cs typeface="Times New Roman" panose="02020603050405020304" pitchFamily="18" charset="0"/>
                      </a:endParaRPr>
                    </a:p>
                  </a:txBody>
                  <a:tcPr marL="7122" marR="7122" marT="71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67495">
                <a:tc>
                  <a:txBody>
                    <a:bodyPr/>
                    <a:lstStyle/>
                    <a:p>
                      <a:pPr>
                        <a:lnSpc>
                          <a:spcPct val="107000"/>
                        </a:lnSpc>
                        <a:spcAft>
                          <a:spcPts val="0"/>
                        </a:spcAft>
                      </a:pPr>
                      <a:r>
                        <a:rPr lang="tr-TR" sz="1800" b="1" dirty="0">
                          <a:solidFill>
                            <a:srgbClr val="002060"/>
                          </a:solidFill>
                          <a:effectLst/>
                          <a:latin typeface="+mn-lt"/>
                          <a:ea typeface="Times New Roman" panose="02020603050405020304" pitchFamily="18" charset="0"/>
                          <a:cs typeface="Times New Roman" panose="02020603050405020304" pitchFamily="18" charset="0"/>
                        </a:rPr>
                        <a:t>Bazı evrak ve vesikaların bulunmaması veya ibraz edilmemesi</a:t>
                      </a:r>
                      <a:endParaRPr lang="tr-TR" sz="1800" b="1" dirty="0">
                        <a:solidFill>
                          <a:srgbClr val="002060"/>
                        </a:solidFill>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lnSpc>
                          <a:spcPct val="107000"/>
                        </a:lnSpc>
                        <a:spcAft>
                          <a:spcPts val="0"/>
                        </a:spcAft>
                      </a:pPr>
                      <a:r>
                        <a:rPr lang="tr-TR" sz="1600" b="1" kern="1200" dirty="0" smtClean="0">
                          <a:solidFill>
                            <a:srgbClr val="002060"/>
                          </a:solidFill>
                          <a:effectLst/>
                          <a:latin typeface="+mn-lt"/>
                          <a:ea typeface="Times New Roman" panose="02020603050405020304" pitchFamily="18" charset="0"/>
                          <a:cs typeface="Times New Roman" panose="02020603050405020304" pitchFamily="18" charset="0"/>
                        </a:rPr>
                        <a:t>İKİNCİ</a:t>
                      </a:r>
                      <a:r>
                        <a:rPr lang="tr-TR" sz="1600" b="1" kern="1200" baseline="0" dirty="0" smtClean="0">
                          <a:solidFill>
                            <a:srgbClr val="002060"/>
                          </a:solidFill>
                          <a:effectLst/>
                          <a:latin typeface="+mn-lt"/>
                          <a:ea typeface="Times New Roman" panose="02020603050405020304" pitchFamily="18" charset="0"/>
                          <a:cs typeface="Times New Roman" panose="02020603050405020304" pitchFamily="18" charset="0"/>
                        </a:rPr>
                        <a:t> SINIF TÜCCAR</a:t>
                      </a:r>
                      <a:endParaRPr lang="tr-TR" sz="1600" b="1" kern="1200" dirty="0">
                        <a:solidFill>
                          <a:srgbClr val="002060"/>
                        </a:solidFill>
                        <a:effectLst/>
                        <a:latin typeface="+mn-lt"/>
                        <a:ea typeface="Times New Roman" panose="02020603050405020304" pitchFamily="18" charset="0"/>
                        <a:cs typeface="Times New Roman" panose="02020603050405020304" pitchFamily="18" charset="0"/>
                      </a:endParaRPr>
                    </a:p>
                  </a:txBody>
                  <a:tcPr marL="7122" marR="7122" marT="71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7000"/>
                        </a:lnSpc>
                        <a:spcBef>
                          <a:spcPts val="0"/>
                        </a:spcBef>
                        <a:spcAft>
                          <a:spcPts val="0"/>
                        </a:spcAft>
                        <a:buClrTx/>
                        <a:buSzTx/>
                        <a:buFontTx/>
                        <a:buNone/>
                        <a:tabLst/>
                        <a:defRPr/>
                      </a:pPr>
                      <a:r>
                        <a:rPr lang="tr-TR" sz="1800" b="1" kern="1200" dirty="0" smtClean="0">
                          <a:solidFill>
                            <a:srgbClr val="C00000"/>
                          </a:solidFill>
                          <a:effectLst/>
                          <a:latin typeface="+mn-lt"/>
                          <a:ea typeface="Times New Roman" panose="02020603050405020304" pitchFamily="18" charset="0"/>
                          <a:cs typeface="Times New Roman" panose="02020603050405020304" pitchFamily="18" charset="0"/>
                        </a:rPr>
                        <a:t>3.500 TL</a:t>
                      </a:r>
                      <a:endParaRPr lang="tr-TR" sz="1800" b="1" kern="1200" dirty="0">
                        <a:solidFill>
                          <a:srgbClr val="C00000"/>
                        </a:solidFill>
                        <a:effectLst/>
                        <a:latin typeface="+mn-lt"/>
                        <a:ea typeface="Times New Roman" panose="02020603050405020304" pitchFamily="18" charset="0"/>
                        <a:cs typeface="Times New Roman" panose="02020603050405020304" pitchFamily="18" charset="0"/>
                      </a:endParaRPr>
                    </a:p>
                  </a:txBody>
                  <a:tcPr marL="7122" marR="7122" marT="71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941430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txBox="1">
            <a:spLocks/>
          </p:cNvSpPr>
          <p:nvPr/>
        </p:nvSpPr>
        <p:spPr>
          <a:xfrm>
            <a:off x="116211" y="4950877"/>
            <a:ext cx="11512455" cy="5517015"/>
          </a:xfrm>
          <a:prstGeom prst="rect">
            <a:avLst/>
          </a:prstGeom>
        </p:spPr>
        <p:txBody>
          <a:bodyPr wrap="square" lIns="0" tIns="0" rIns="0" bIns="0">
            <a:noAutofit/>
          </a:bodyPr>
          <a:lstStyle>
            <a:lvl1pPr>
              <a:defRPr sz="5000" b="0" i="0">
                <a:solidFill>
                  <a:srgbClr val="009CB0"/>
                </a:solidFill>
                <a:latin typeface="Arial"/>
                <a:ea typeface="+mj-ea"/>
                <a:cs typeface="Arial"/>
              </a:defRPr>
            </a:lvl1pPr>
          </a:lstStyle>
          <a:p>
            <a:pPr marL="171450" indent="-171450">
              <a:buFont typeface="Arial" pitchFamily="34" charset="0"/>
              <a:buChar char="•"/>
              <a:defRPr/>
            </a:pPr>
            <a:endParaRPr lang="tr-TR" sz="500" b="1" kern="0" dirty="0">
              <a:latin typeface="Calibri" panose="020F0502020204030204"/>
            </a:endParaRPr>
          </a:p>
        </p:txBody>
      </p:sp>
      <p:sp>
        <p:nvSpPr>
          <p:cNvPr id="8" name="Dikdörtgen 7"/>
          <p:cNvSpPr/>
          <p:nvPr/>
        </p:nvSpPr>
        <p:spPr>
          <a:xfrm>
            <a:off x="987552" y="1450722"/>
            <a:ext cx="10555152" cy="4407360"/>
          </a:xfrm>
          <a:prstGeom prst="rect">
            <a:avLst/>
          </a:prstGeom>
        </p:spPr>
        <p:txBody>
          <a:bodyPr wrap="square">
            <a:spAutoFit/>
          </a:bodyPr>
          <a:lstStyle/>
          <a:p>
            <a:pPr algn="just">
              <a:lnSpc>
                <a:spcPct val="120000"/>
              </a:lnSpc>
              <a:spcBef>
                <a:spcPts val="600"/>
              </a:spcBef>
              <a:spcAft>
                <a:spcPts val="600"/>
              </a:spcAft>
            </a:pPr>
            <a:r>
              <a:rPr lang="tr-TR" sz="2400" b="1" dirty="0">
                <a:solidFill>
                  <a:srgbClr val="002060"/>
                </a:solidFill>
                <a:latin typeface="Bahnschrift" panose="020B0502040204020203" pitchFamily="34" charset="0"/>
                <a:cs typeface="Times New Roman" panose="02020603050405020304" pitchFamily="18" charset="0"/>
              </a:rPr>
              <a:t>Kayıt dışı faaliyette bulunan bir başka anlatımla vergi idaresinin bilgisi dışında çalışanlara kesilecek vergi </a:t>
            </a:r>
            <a:r>
              <a:rPr lang="tr-TR" sz="2400" b="1" dirty="0" err="1">
                <a:solidFill>
                  <a:srgbClr val="002060"/>
                </a:solidFill>
                <a:latin typeface="Bahnschrift" panose="020B0502040204020203" pitchFamily="34" charset="0"/>
                <a:cs typeface="Times New Roman" panose="02020603050405020304" pitchFamily="18" charset="0"/>
              </a:rPr>
              <a:t>ziyaı</a:t>
            </a:r>
            <a:r>
              <a:rPr lang="tr-TR" sz="2400" b="1" dirty="0">
                <a:solidFill>
                  <a:srgbClr val="002060"/>
                </a:solidFill>
                <a:latin typeface="Bahnschrift" panose="020B0502040204020203" pitchFamily="34" charset="0"/>
                <a:cs typeface="Times New Roman" panose="02020603050405020304" pitchFamily="18" charset="0"/>
              </a:rPr>
              <a:t> </a:t>
            </a:r>
            <a:r>
              <a:rPr lang="tr-TR" sz="2400" b="1" dirty="0" smtClean="0">
                <a:solidFill>
                  <a:srgbClr val="002060"/>
                </a:solidFill>
                <a:latin typeface="Bahnschrift" panose="020B0502040204020203" pitchFamily="34" charset="0"/>
                <a:cs typeface="Times New Roman" panose="02020603050405020304" pitchFamily="18" charset="0"/>
              </a:rPr>
              <a:t>cezası; </a:t>
            </a:r>
            <a:endParaRPr lang="tr-TR" sz="2400" b="1" dirty="0">
              <a:solidFill>
                <a:srgbClr val="002060"/>
              </a:solidFill>
              <a:latin typeface="Bahnschrift" panose="020B0502040204020203" pitchFamily="34" charset="0"/>
              <a:cs typeface="Times New Roman" panose="02020603050405020304" pitchFamily="18" charset="0"/>
            </a:endParaRPr>
          </a:p>
          <a:p>
            <a:pPr indent="-342900" algn="just">
              <a:lnSpc>
                <a:spcPct val="120000"/>
              </a:lnSpc>
              <a:spcBef>
                <a:spcPts val="600"/>
              </a:spcBef>
              <a:spcAft>
                <a:spcPts val="600"/>
              </a:spcAft>
              <a:buFont typeface="Wingdings" panose="05000000000000000000" pitchFamily="2" charset="2"/>
              <a:buChar char="ü"/>
            </a:pPr>
            <a:r>
              <a:rPr lang="tr-TR" sz="2400" b="1" dirty="0">
                <a:solidFill>
                  <a:srgbClr val="002060"/>
                </a:solidFill>
                <a:latin typeface="Bahnschrift" panose="020B0502040204020203" pitchFamily="34" charset="0"/>
                <a:cs typeface="Times New Roman" panose="02020603050405020304" pitchFamily="18" charset="0"/>
              </a:rPr>
              <a:t>verginin 0,5 katı olarak kesilecek cezalarda </a:t>
            </a:r>
            <a:r>
              <a:rPr lang="tr-TR" sz="2400" b="1" dirty="0">
                <a:solidFill>
                  <a:srgbClr val="C00000"/>
                </a:solidFill>
                <a:latin typeface="Bahnschrift" panose="020B0502040204020203" pitchFamily="34" charset="0"/>
                <a:cs typeface="Times New Roman" panose="02020603050405020304" pitchFamily="18" charset="0"/>
              </a:rPr>
              <a:t>0,75 kat,</a:t>
            </a:r>
          </a:p>
          <a:p>
            <a:pPr indent="-342900" algn="just">
              <a:lnSpc>
                <a:spcPct val="120000"/>
              </a:lnSpc>
              <a:spcBef>
                <a:spcPts val="600"/>
              </a:spcBef>
              <a:spcAft>
                <a:spcPts val="600"/>
              </a:spcAft>
              <a:buFont typeface="Wingdings" panose="05000000000000000000" pitchFamily="2" charset="2"/>
              <a:buChar char="ü"/>
            </a:pPr>
            <a:r>
              <a:rPr lang="tr-TR" sz="2400" b="1" dirty="0">
                <a:solidFill>
                  <a:srgbClr val="002060"/>
                </a:solidFill>
                <a:latin typeface="Bahnschrift" panose="020B0502040204020203" pitchFamily="34" charset="0"/>
                <a:cs typeface="Times New Roman" panose="02020603050405020304" pitchFamily="18" charset="0"/>
              </a:rPr>
              <a:t>verginin 1 katı olarak kesilecek cezalarda </a:t>
            </a:r>
            <a:r>
              <a:rPr lang="tr-TR" sz="2400" b="1" dirty="0">
                <a:solidFill>
                  <a:srgbClr val="C00000"/>
                </a:solidFill>
                <a:latin typeface="Bahnschrift" panose="020B0502040204020203" pitchFamily="34" charset="0"/>
                <a:cs typeface="Times New Roman" panose="02020603050405020304" pitchFamily="18" charset="0"/>
              </a:rPr>
              <a:t>1,5 kat, </a:t>
            </a:r>
          </a:p>
          <a:p>
            <a:pPr indent="-342900" algn="just">
              <a:lnSpc>
                <a:spcPct val="120000"/>
              </a:lnSpc>
              <a:spcBef>
                <a:spcPts val="600"/>
              </a:spcBef>
              <a:spcAft>
                <a:spcPts val="600"/>
              </a:spcAft>
              <a:buFont typeface="Wingdings" panose="05000000000000000000" pitchFamily="2" charset="2"/>
              <a:buChar char="ü"/>
            </a:pPr>
            <a:r>
              <a:rPr lang="tr-TR" sz="2400" b="1" dirty="0">
                <a:solidFill>
                  <a:srgbClr val="002060"/>
                </a:solidFill>
                <a:latin typeface="Bahnschrift" panose="020B0502040204020203" pitchFamily="34" charset="0"/>
                <a:cs typeface="Times New Roman" panose="02020603050405020304" pitchFamily="18" charset="0"/>
              </a:rPr>
              <a:t>verginin 3 katı olarak kesilecek cezalarda </a:t>
            </a:r>
            <a:r>
              <a:rPr lang="tr-TR" sz="2400" b="1" dirty="0">
                <a:solidFill>
                  <a:srgbClr val="C00000"/>
                </a:solidFill>
                <a:latin typeface="Bahnschrift" panose="020B0502040204020203" pitchFamily="34" charset="0"/>
                <a:cs typeface="Times New Roman" panose="02020603050405020304" pitchFamily="18" charset="0"/>
              </a:rPr>
              <a:t>4,5 kat </a:t>
            </a:r>
          </a:p>
          <a:p>
            <a:pPr algn="just">
              <a:lnSpc>
                <a:spcPct val="120000"/>
              </a:lnSpc>
              <a:spcBef>
                <a:spcPts val="600"/>
              </a:spcBef>
              <a:spcAft>
                <a:spcPts val="600"/>
              </a:spcAft>
            </a:pPr>
            <a:r>
              <a:rPr lang="tr-TR" sz="2400" b="1" dirty="0">
                <a:solidFill>
                  <a:srgbClr val="002060"/>
                </a:solidFill>
                <a:latin typeface="Bahnschrift" panose="020B0502040204020203" pitchFamily="34" charset="0"/>
                <a:cs typeface="Times New Roman" panose="02020603050405020304" pitchFamily="18" charset="0"/>
              </a:rPr>
              <a:t>olarak </a:t>
            </a:r>
            <a:r>
              <a:rPr lang="tr-TR" sz="2400" b="1" dirty="0" smtClean="0">
                <a:solidFill>
                  <a:srgbClr val="002060"/>
                </a:solidFill>
                <a:latin typeface="Bahnschrift" panose="020B0502040204020203" pitchFamily="34" charset="0"/>
                <a:cs typeface="Times New Roman" panose="02020603050405020304" pitchFamily="18" charset="0"/>
              </a:rPr>
              <a:t>uygulanacaktır.</a:t>
            </a:r>
          </a:p>
          <a:p>
            <a:pPr algn="just">
              <a:lnSpc>
                <a:spcPct val="120000"/>
              </a:lnSpc>
              <a:spcBef>
                <a:spcPts val="600"/>
              </a:spcBef>
              <a:spcAft>
                <a:spcPts val="600"/>
              </a:spcAft>
            </a:pPr>
            <a:r>
              <a:rPr lang="tr-TR" sz="2400" b="1" dirty="0" smtClean="0">
                <a:solidFill>
                  <a:srgbClr val="002060"/>
                </a:solidFill>
                <a:latin typeface="Bahnschrift" panose="020B0502040204020203" pitchFamily="34" charset="0"/>
                <a:cs typeface="Times New Roman" panose="02020603050405020304" pitchFamily="18" charset="0"/>
              </a:rPr>
              <a:t>Düzenleme ile, kayıtsız </a:t>
            </a:r>
            <a:r>
              <a:rPr lang="tr-TR" sz="2400" b="1" dirty="0">
                <a:solidFill>
                  <a:srgbClr val="002060"/>
                </a:solidFill>
                <a:latin typeface="Bahnschrift" panose="020B0502040204020203" pitchFamily="34" charset="0"/>
                <a:cs typeface="Times New Roman" panose="02020603050405020304" pitchFamily="18" charset="0"/>
              </a:rPr>
              <a:t>çalışanlara kayıt altında çalışanlara göre daha fazla ceza kesilmesi sağlanmıştır. </a:t>
            </a:r>
          </a:p>
        </p:txBody>
      </p:sp>
      <p:sp>
        <p:nvSpPr>
          <p:cNvPr id="2" name="Dikdörtgen 1"/>
          <p:cNvSpPr/>
          <p:nvPr/>
        </p:nvSpPr>
        <p:spPr>
          <a:xfrm>
            <a:off x="1650605" y="509997"/>
            <a:ext cx="8966846" cy="830997"/>
          </a:xfrm>
          <a:prstGeom prst="rect">
            <a:avLst/>
          </a:prstGeom>
        </p:spPr>
        <p:txBody>
          <a:bodyPr wrap="square">
            <a:spAutoFit/>
          </a:bodyPr>
          <a:lstStyle/>
          <a:p>
            <a:pPr marL="88900" algn="ctr"/>
            <a:r>
              <a:rPr lang="tr-TR" sz="2400" b="1" dirty="0">
                <a:solidFill>
                  <a:srgbClr val="C00000"/>
                </a:solidFill>
                <a:latin typeface="Bahnschrift" panose="020B0502040204020203" pitchFamily="34" charset="0"/>
              </a:rPr>
              <a:t>Kayıt Dışı Faaliyetlere Artırımlı Vergi Ziyaı Cezası Uygulaması</a:t>
            </a:r>
          </a:p>
          <a:p>
            <a:pPr marL="88900" algn="ctr"/>
            <a:endParaRPr lang="tr-TR" sz="2400" b="1" dirty="0">
              <a:solidFill>
                <a:srgbClr val="C00000"/>
              </a:solidFill>
              <a:latin typeface="Bahnschrift" panose="020B0502040204020203" pitchFamily="34" charset="0"/>
            </a:endParaRPr>
          </a:p>
        </p:txBody>
      </p:sp>
      <p:sp>
        <p:nvSpPr>
          <p:cNvPr id="7" name="Slayt Numarası Yer Tutucusu 6"/>
          <p:cNvSpPr>
            <a:spLocks noGrp="1"/>
          </p:cNvSpPr>
          <p:nvPr>
            <p:ph type="sldNum" sz="quarter" idx="12"/>
          </p:nvPr>
        </p:nvSpPr>
        <p:spPr/>
        <p:txBody>
          <a:bodyPr/>
          <a:lstStyle/>
          <a:p>
            <a:fld id="{494D7B32-34C5-46C2-8F1D-CDBEC5A93F4E}" type="slidenum">
              <a:rPr lang="en-US" smtClean="0">
                <a:solidFill>
                  <a:srgbClr val="002060"/>
                </a:solidFill>
              </a:rPr>
              <a:pPr/>
              <a:t>21</a:t>
            </a:fld>
            <a:endParaRPr lang="en-US" dirty="0">
              <a:solidFill>
                <a:srgbClr val="002060"/>
              </a:solidFill>
            </a:endParaRPr>
          </a:p>
        </p:txBody>
      </p:sp>
    </p:spTree>
    <p:extLst>
      <p:ext uri="{BB962C8B-B14F-4D97-AF65-F5344CB8AC3E}">
        <p14:creationId xmlns:p14="http://schemas.microsoft.com/office/powerpoint/2010/main" val="14673764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txBox="1">
            <a:spLocks/>
          </p:cNvSpPr>
          <p:nvPr/>
        </p:nvSpPr>
        <p:spPr>
          <a:xfrm>
            <a:off x="116211" y="4950877"/>
            <a:ext cx="11512455" cy="5517015"/>
          </a:xfrm>
          <a:prstGeom prst="rect">
            <a:avLst/>
          </a:prstGeom>
        </p:spPr>
        <p:txBody>
          <a:bodyPr wrap="square" lIns="0" tIns="0" rIns="0" bIns="0">
            <a:noAutofit/>
          </a:bodyPr>
          <a:lstStyle>
            <a:lvl1pPr>
              <a:defRPr sz="5000" b="0" i="0">
                <a:solidFill>
                  <a:srgbClr val="009CB0"/>
                </a:solidFill>
                <a:latin typeface="Arial"/>
                <a:ea typeface="+mj-ea"/>
                <a:cs typeface="Arial"/>
              </a:defRPr>
            </a:lvl1pPr>
          </a:lstStyle>
          <a:p>
            <a:pPr marL="171450" indent="-171450">
              <a:buFont typeface="Arial" pitchFamily="34" charset="0"/>
              <a:buChar char="•"/>
              <a:defRPr/>
            </a:pPr>
            <a:endParaRPr lang="tr-TR" sz="500" b="1" kern="0" dirty="0">
              <a:latin typeface="Calibri" panose="020F0502020204030204"/>
            </a:endParaRPr>
          </a:p>
        </p:txBody>
      </p:sp>
      <p:sp>
        <p:nvSpPr>
          <p:cNvPr id="8" name="Dikdörtgen 7"/>
          <p:cNvSpPr/>
          <p:nvPr/>
        </p:nvSpPr>
        <p:spPr>
          <a:xfrm flipH="1">
            <a:off x="-70338" y="1886456"/>
            <a:ext cx="494047" cy="2979277"/>
          </a:xfrm>
          <a:prstGeom prst="rect">
            <a:avLst/>
          </a:prstGeom>
        </p:spPr>
        <p:txBody>
          <a:bodyPr wrap="square">
            <a:spAutoFit/>
          </a:bodyPr>
          <a:lstStyle/>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marL="444500"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marL="444500"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marL="444500" algn="just">
              <a:lnSpc>
                <a:spcPct val="110000"/>
              </a:lnSpc>
              <a:spcAft>
                <a:spcPts val="600"/>
              </a:spcAft>
            </a:pPr>
            <a:endParaRPr lang="tr-TR" sz="800" b="1" dirty="0">
              <a:solidFill>
                <a:srgbClr val="CC0000"/>
              </a:solidFill>
              <a:ea typeface="Calibri" panose="020F0502020204030204" pitchFamily="34" charset="0"/>
              <a:cs typeface="Calibri" panose="020F0502020204030204" pitchFamily="34" charset="0"/>
            </a:endParaRPr>
          </a:p>
        </p:txBody>
      </p:sp>
      <p:sp>
        <p:nvSpPr>
          <p:cNvPr id="2" name="Dikdörtgen 1"/>
          <p:cNvSpPr/>
          <p:nvPr/>
        </p:nvSpPr>
        <p:spPr>
          <a:xfrm>
            <a:off x="561974" y="555370"/>
            <a:ext cx="10942865" cy="523220"/>
          </a:xfrm>
          <a:prstGeom prst="rect">
            <a:avLst/>
          </a:prstGeom>
        </p:spPr>
        <p:txBody>
          <a:bodyPr wrap="square">
            <a:spAutoFit/>
          </a:bodyPr>
          <a:lstStyle/>
          <a:p>
            <a:pPr algn="ctr"/>
            <a:r>
              <a:rPr lang="tr-TR" sz="2800" b="1" dirty="0">
                <a:solidFill>
                  <a:srgbClr val="C00000"/>
                </a:solidFill>
                <a:latin typeface="Bahnschrift" panose="020B0502040204020203" pitchFamily="34" charset="0"/>
              </a:rPr>
              <a:t>Başkasına Ait POS Cihazı </a:t>
            </a:r>
            <a:r>
              <a:rPr lang="tr-TR" sz="2800" b="1" dirty="0" smtClean="0">
                <a:solidFill>
                  <a:srgbClr val="C00000"/>
                </a:solidFill>
                <a:latin typeface="Bahnschrift" panose="020B0502040204020203" pitchFamily="34" charset="0"/>
              </a:rPr>
              <a:t>Kullanılmasında Ceza Uygulaması</a:t>
            </a:r>
            <a:endParaRPr lang="tr-TR" sz="2800" b="1" dirty="0">
              <a:solidFill>
                <a:srgbClr val="C00000"/>
              </a:solidFill>
              <a:latin typeface="Bahnschrift" panose="020B0502040204020203" pitchFamily="34" charset="0"/>
            </a:endParaRPr>
          </a:p>
        </p:txBody>
      </p:sp>
      <p:sp>
        <p:nvSpPr>
          <p:cNvPr id="7" name="Slayt Numarası Yer Tutucusu 6"/>
          <p:cNvSpPr>
            <a:spLocks noGrp="1"/>
          </p:cNvSpPr>
          <p:nvPr>
            <p:ph type="sldNum" sz="quarter" idx="12"/>
          </p:nvPr>
        </p:nvSpPr>
        <p:spPr/>
        <p:txBody>
          <a:bodyPr/>
          <a:lstStyle/>
          <a:p>
            <a:fld id="{494D7B32-34C5-46C2-8F1D-CDBEC5A93F4E}" type="slidenum">
              <a:rPr lang="en-US" smtClean="0">
                <a:solidFill>
                  <a:srgbClr val="002060"/>
                </a:solidFill>
              </a:rPr>
              <a:pPr/>
              <a:t>22</a:t>
            </a:fld>
            <a:endParaRPr lang="en-US" dirty="0">
              <a:solidFill>
                <a:srgbClr val="002060"/>
              </a:solidFill>
            </a:endParaRPr>
          </a:p>
        </p:txBody>
      </p:sp>
      <p:sp>
        <p:nvSpPr>
          <p:cNvPr id="3" name="Dikdörtgen 2"/>
          <p:cNvSpPr/>
          <p:nvPr/>
        </p:nvSpPr>
        <p:spPr>
          <a:xfrm>
            <a:off x="790576" y="1387112"/>
            <a:ext cx="10838090" cy="5293757"/>
          </a:xfrm>
          <a:prstGeom prst="rect">
            <a:avLst/>
          </a:prstGeom>
        </p:spPr>
        <p:txBody>
          <a:bodyPr wrap="square">
            <a:spAutoFit/>
          </a:bodyPr>
          <a:lstStyle/>
          <a:p>
            <a:pPr algn="just">
              <a:lnSpc>
                <a:spcPct val="120000"/>
              </a:lnSpc>
              <a:spcBef>
                <a:spcPts val="600"/>
              </a:spcBef>
              <a:spcAft>
                <a:spcPts val="600"/>
              </a:spcAft>
            </a:pPr>
            <a:r>
              <a:rPr lang="tr-TR" sz="2400" b="1" dirty="0">
                <a:solidFill>
                  <a:srgbClr val="002060"/>
                </a:solidFill>
                <a:latin typeface="Bahnschrift" panose="020B0502040204020203" pitchFamily="34" charset="0"/>
                <a:cs typeface="Times New Roman" panose="02020603050405020304" pitchFamily="18" charset="0"/>
              </a:rPr>
              <a:t>POS cihazını başka mükelleflere kullandıran ve başkasına ait POS cihazını kullananlara her bir tespit için </a:t>
            </a:r>
            <a:endParaRPr lang="tr-TR" sz="2400" b="1" dirty="0" smtClean="0">
              <a:solidFill>
                <a:srgbClr val="002060"/>
              </a:solidFill>
              <a:latin typeface="Bahnschrift" panose="020B0502040204020203" pitchFamily="34" charset="0"/>
              <a:cs typeface="Times New Roman" panose="02020603050405020304" pitchFamily="18" charset="0"/>
            </a:endParaRPr>
          </a:p>
          <a:p>
            <a:pPr marL="342900" indent="-342900" algn="just">
              <a:lnSpc>
                <a:spcPct val="120000"/>
              </a:lnSpc>
              <a:spcBef>
                <a:spcPts val="600"/>
              </a:spcBef>
              <a:spcAft>
                <a:spcPts val="600"/>
              </a:spcAft>
              <a:buFont typeface="Wingdings" panose="05000000000000000000" pitchFamily="2" charset="2"/>
              <a:buChar char="ü"/>
            </a:pPr>
            <a:r>
              <a:rPr lang="tr-TR" sz="2400" b="1" dirty="0" smtClean="0">
                <a:solidFill>
                  <a:srgbClr val="002060"/>
                </a:solidFill>
                <a:latin typeface="Bahnschrift" panose="020B0502040204020203" pitchFamily="34" charset="0"/>
                <a:cs typeface="Times New Roman" panose="02020603050405020304" pitchFamily="18" charset="0"/>
              </a:rPr>
              <a:t>bilanço </a:t>
            </a:r>
            <a:r>
              <a:rPr lang="tr-TR" sz="2400" b="1" dirty="0">
                <a:solidFill>
                  <a:srgbClr val="002060"/>
                </a:solidFill>
                <a:latin typeface="Bahnschrift" panose="020B0502040204020203" pitchFamily="34" charset="0"/>
                <a:cs typeface="Times New Roman" panose="02020603050405020304" pitchFamily="18" charset="0"/>
              </a:rPr>
              <a:t>esasına göre defter </a:t>
            </a:r>
            <a:r>
              <a:rPr lang="tr-TR" sz="2400" b="1" dirty="0" smtClean="0">
                <a:solidFill>
                  <a:srgbClr val="002060"/>
                </a:solidFill>
                <a:latin typeface="Bahnschrift" panose="020B0502040204020203" pitchFamily="34" charset="0"/>
                <a:cs typeface="Times New Roman" panose="02020603050405020304" pitchFamily="18" charset="0"/>
              </a:rPr>
              <a:t>tutanlar ve serbest meslek erbabına </a:t>
            </a:r>
            <a:r>
              <a:rPr lang="tr-TR" sz="2400" b="1" dirty="0">
                <a:solidFill>
                  <a:srgbClr val="C00000"/>
                </a:solidFill>
                <a:latin typeface="Bahnschrift" panose="020B0502040204020203" pitchFamily="34" charset="0"/>
                <a:cs typeface="Times New Roman" panose="02020603050405020304" pitchFamily="18" charset="0"/>
              </a:rPr>
              <a:t>60 bin TL</a:t>
            </a:r>
            <a:r>
              <a:rPr lang="tr-TR" sz="2400" b="1" dirty="0">
                <a:solidFill>
                  <a:srgbClr val="002060"/>
                </a:solidFill>
                <a:latin typeface="Bahnschrift" panose="020B0502040204020203" pitchFamily="34" charset="0"/>
                <a:cs typeface="Times New Roman" panose="02020603050405020304" pitchFamily="18" charset="0"/>
              </a:rPr>
              <a:t>, </a:t>
            </a:r>
            <a:endParaRPr lang="tr-TR" sz="2400" b="1" dirty="0" smtClean="0">
              <a:solidFill>
                <a:srgbClr val="002060"/>
              </a:solidFill>
              <a:latin typeface="Bahnschrift" panose="020B0502040204020203" pitchFamily="34" charset="0"/>
              <a:cs typeface="Times New Roman" panose="02020603050405020304" pitchFamily="18" charset="0"/>
            </a:endParaRPr>
          </a:p>
          <a:p>
            <a:pPr marL="342900" indent="-342900" algn="just">
              <a:lnSpc>
                <a:spcPct val="120000"/>
              </a:lnSpc>
              <a:spcBef>
                <a:spcPts val="600"/>
              </a:spcBef>
              <a:spcAft>
                <a:spcPts val="600"/>
              </a:spcAft>
              <a:buFont typeface="Wingdings" panose="05000000000000000000" pitchFamily="2" charset="2"/>
              <a:buChar char="ü"/>
            </a:pPr>
            <a:r>
              <a:rPr lang="tr-TR" sz="2400" b="1" dirty="0" smtClean="0">
                <a:solidFill>
                  <a:srgbClr val="002060"/>
                </a:solidFill>
                <a:latin typeface="Bahnschrift" panose="020B0502040204020203" pitchFamily="34" charset="0"/>
                <a:cs typeface="Times New Roman" panose="02020603050405020304" pitchFamily="18" charset="0"/>
              </a:rPr>
              <a:t>işletme </a:t>
            </a:r>
            <a:r>
              <a:rPr lang="tr-TR" sz="2400" b="1" dirty="0">
                <a:solidFill>
                  <a:srgbClr val="002060"/>
                </a:solidFill>
                <a:latin typeface="Bahnschrift" panose="020B0502040204020203" pitchFamily="34" charset="0"/>
                <a:cs typeface="Times New Roman" panose="02020603050405020304" pitchFamily="18" charset="0"/>
              </a:rPr>
              <a:t>hesabında defter </a:t>
            </a:r>
            <a:r>
              <a:rPr lang="tr-TR" sz="2400" b="1" dirty="0" smtClean="0">
                <a:solidFill>
                  <a:srgbClr val="002060"/>
                </a:solidFill>
                <a:latin typeface="Bahnschrift" panose="020B0502040204020203" pitchFamily="34" charset="0"/>
                <a:cs typeface="Times New Roman" panose="02020603050405020304" pitchFamily="18" charset="0"/>
              </a:rPr>
              <a:t>tutanlar, defter tutan çiftçiler, basit usulde olanlara </a:t>
            </a:r>
            <a:r>
              <a:rPr lang="tr-TR" sz="2400" b="1" dirty="0">
                <a:solidFill>
                  <a:srgbClr val="C00000"/>
                </a:solidFill>
                <a:latin typeface="Bahnschrift" panose="020B0502040204020203" pitchFamily="34" charset="0"/>
                <a:cs typeface="Times New Roman" panose="02020603050405020304" pitchFamily="18" charset="0"/>
              </a:rPr>
              <a:t>30 bin TL</a:t>
            </a:r>
            <a:r>
              <a:rPr lang="tr-TR" sz="2400" b="1" dirty="0">
                <a:solidFill>
                  <a:srgbClr val="002060"/>
                </a:solidFill>
                <a:latin typeface="Bahnschrift" panose="020B0502040204020203" pitchFamily="34" charset="0"/>
                <a:cs typeface="Times New Roman" panose="02020603050405020304" pitchFamily="18" charset="0"/>
              </a:rPr>
              <a:t>, </a:t>
            </a:r>
            <a:endParaRPr lang="tr-TR" sz="2400" b="1" dirty="0" smtClean="0">
              <a:solidFill>
                <a:srgbClr val="002060"/>
              </a:solidFill>
              <a:latin typeface="Bahnschrift" panose="020B0502040204020203" pitchFamily="34" charset="0"/>
              <a:cs typeface="Times New Roman" panose="02020603050405020304" pitchFamily="18" charset="0"/>
            </a:endParaRPr>
          </a:p>
          <a:p>
            <a:pPr marL="342900" indent="-342900" algn="just">
              <a:lnSpc>
                <a:spcPct val="120000"/>
              </a:lnSpc>
              <a:spcBef>
                <a:spcPts val="600"/>
              </a:spcBef>
              <a:spcAft>
                <a:spcPts val="600"/>
              </a:spcAft>
              <a:buFont typeface="Wingdings" panose="05000000000000000000" pitchFamily="2" charset="2"/>
              <a:buChar char="ü"/>
            </a:pPr>
            <a:r>
              <a:rPr lang="tr-TR" sz="2400" b="1" dirty="0" smtClean="0">
                <a:solidFill>
                  <a:srgbClr val="002060"/>
                </a:solidFill>
                <a:latin typeface="Bahnschrift" panose="020B0502040204020203" pitchFamily="34" charset="0"/>
                <a:cs typeface="Times New Roman" panose="02020603050405020304" pitchFamily="18" charset="0"/>
              </a:rPr>
              <a:t>diğer </a:t>
            </a:r>
            <a:r>
              <a:rPr lang="tr-TR" sz="2400" b="1" dirty="0">
                <a:solidFill>
                  <a:srgbClr val="002060"/>
                </a:solidFill>
                <a:latin typeface="Bahnschrift" panose="020B0502040204020203" pitchFamily="34" charset="0"/>
                <a:cs typeface="Times New Roman" panose="02020603050405020304" pitchFamily="18" charset="0"/>
              </a:rPr>
              <a:t>mükelleflere </a:t>
            </a:r>
            <a:r>
              <a:rPr lang="tr-TR" sz="2400" b="1" dirty="0">
                <a:solidFill>
                  <a:srgbClr val="C00000"/>
                </a:solidFill>
                <a:latin typeface="Bahnschrift" panose="020B0502040204020203" pitchFamily="34" charset="0"/>
                <a:cs typeface="Times New Roman" panose="02020603050405020304" pitchFamily="18" charset="0"/>
              </a:rPr>
              <a:t>15.000 TL </a:t>
            </a:r>
            <a:endParaRPr lang="tr-TR" sz="2400" b="1" dirty="0" smtClean="0">
              <a:solidFill>
                <a:srgbClr val="C00000"/>
              </a:solidFill>
              <a:latin typeface="Bahnschrift" panose="020B0502040204020203" pitchFamily="34" charset="0"/>
              <a:cs typeface="Times New Roman" panose="02020603050405020304" pitchFamily="18" charset="0"/>
            </a:endParaRPr>
          </a:p>
          <a:p>
            <a:pPr algn="just">
              <a:lnSpc>
                <a:spcPct val="120000"/>
              </a:lnSpc>
              <a:spcBef>
                <a:spcPts val="600"/>
              </a:spcBef>
              <a:spcAft>
                <a:spcPts val="600"/>
              </a:spcAft>
            </a:pPr>
            <a:r>
              <a:rPr lang="tr-TR" sz="2400" b="1" dirty="0" smtClean="0">
                <a:solidFill>
                  <a:srgbClr val="002060"/>
                </a:solidFill>
                <a:latin typeface="Bahnschrift" panose="020B0502040204020203" pitchFamily="34" charset="0"/>
                <a:cs typeface="Times New Roman" panose="02020603050405020304" pitchFamily="18" charset="0"/>
              </a:rPr>
              <a:t>özel </a:t>
            </a:r>
            <a:r>
              <a:rPr lang="tr-TR" sz="2400" b="1" dirty="0">
                <a:solidFill>
                  <a:srgbClr val="002060"/>
                </a:solidFill>
                <a:latin typeface="Bahnschrift" panose="020B0502040204020203" pitchFamily="34" charset="0"/>
                <a:cs typeface="Times New Roman" panose="02020603050405020304" pitchFamily="18" charset="0"/>
              </a:rPr>
              <a:t>usulsüzlük cezası kesilecektir</a:t>
            </a:r>
            <a:r>
              <a:rPr lang="tr-TR" sz="2400" b="1" dirty="0" smtClean="0">
                <a:solidFill>
                  <a:srgbClr val="002060"/>
                </a:solidFill>
                <a:latin typeface="Bahnschrift" panose="020B0502040204020203" pitchFamily="34" charset="0"/>
                <a:cs typeface="Times New Roman" panose="02020603050405020304" pitchFamily="18" charset="0"/>
              </a:rPr>
              <a:t>. </a:t>
            </a:r>
            <a:r>
              <a:rPr lang="tr-TR" sz="2400" b="1" dirty="0">
                <a:solidFill>
                  <a:srgbClr val="002060"/>
                </a:solidFill>
                <a:latin typeface="Bahnschrift" panose="020B0502040204020203" pitchFamily="34" charset="0"/>
                <a:cs typeface="Times New Roman" panose="02020603050405020304" pitchFamily="18" charset="0"/>
              </a:rPr>
              <a:t>(Azami 20 milyon TL)</a:t>
            </a:r>
          </a:p>
          <a:p>
            <a:pPr algn="just">
              <a:lnSpc>
                <a:spcPct val="120000"/>
              </a:lnSpc>
              <a:spcBef>
                <a:spcPts val="600"/>
              </a:spcBef>
              <a:spcAft>
                <a:spcPts val="600"/>
              </a:spcAft>
            </a:pPr>
            <a:r>
              <a:rPr lang="tr-TR" sz="2400" b="1" dirty="0" smtClean="0">
                <a:solidFill>
                  <a:srgbClr val="002060"/>
                </a:solidFill>
                <a:latin typeface="Bahnschrift" panose="020B0502040204020203" pitchFamily="34" charset="0"/>
                <a:cs typeface="Times New Roman" panose="02020603050405020304" pitchFamily="18" charset="0"/>
              </a:rPr>
              <a:t>Bankacılık </a:t>
            </a:r>
            <a:r>
              <a:rPr lang="tr-TR" sz="2400" b="1" dirty="0">
                <a:solidFill>
                  <a:srgbClr val="002060"/>
                </a:solidFill>
                <a:latin typeface="Bahnschrift" panose="020B0502040204020203" pitchFamily="34" charset="0"/>
                <a:cs typeface="Times New Roman" panose="02020603050405020304" pitchFamily="18" charset="0"/>
              </a:rPr>
              <a:t>mevzuatı uyarınca yapılan düzenlemelere uygun şekilde alt iş yerine tanımlanan ve işlem bazında ayrıca takip edilebilen POS </a:t>
            </a:r>
            <a:r>
              <a:rPr lang="tr-TR" sz="2400" b="1" dirty="0" smtClean="0">
                <a:solidFill>
                  <a:srgbClr val="002060"/>
                </a:solidFill>
                <a:latin typeface="Bahnschrift" panose="020B0502040204020203" pitchFamily="34" charset="0"/>
                <a:cs typeface="Times New Roman" panose="02020603050405020304" pitchFamily="18" charset="0"/>
              </a:rPr>
              <a:t>cihazları ile yapılan işlemlerde bu hüküm nedeniyle </a:t>
            </a:r>
            <a:r>
              <a:rPr lang="tr-TR" sz="2400" b="1" dirty="0">
                <a:solidFill>
                  <a:srgbClr val="002060"/>
                </a:solidFill>
                <a:latin typeface="Bahnschrift" panose="020B0502040204020203" pitchFamily="34" charset="0"/>
                <a:cs typeface="Times New Roman" panose="02020603050405020304" pitchFamily="18" charset="0"/>
              </a:rPr>
              <a:t>ceza kesilmeyecektir. </a:t>
            </a:r>
          </a:p>
        </p:txBody>
      </p:sp>
    </p:spTree>
    <p:extLst>
      <p:ext uri="{BB962C8B-B14F-4D97-AF65-F5344CB8AC3E}">
        <p14:creationId xmlns:p14="http://schemas.microsoft.com/office/powerpoint/2010/main" val="22402076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txBox="1">
            <a:spLocks/>
          </p:cNvSpPr>
          <p:nvPr/>
        </p:nvSpPr>
        <p:spPr>
          <a:xfrm>
            <a:off x="116211" y="4950877"/>
            <a:ext cx="11512455" cy="5517015"/>
          </a:xfrm>
          <a:prstGeom prst="rect">
            <a:avLst/>
          </a:prstGeom>
        </p:spPr>
        <p:txBody>
          <a:bodyPr wrap="square" lIns="0" tIns="0" rIns="0" bIns="0">
            <a:noAutofit/>
          </a:bodyPr>
          <a:lstStyle>
            <a:lvl1pPr>
              <a:defRPr sz="5000" b="0" i="0">
                <a:solidFill>
                  <a:srgbClr val="009CB0"/>
                </a:solidFill>
                <a:latin typeface="Arial"/>
                <a:ea typeface="+mj-ea"/>
                <a:cs typeface="Arial"/>
              </a:defRPr>
            </a:lvl1pPr>
          </a:lstStyle>
          <a:p>
            <a:pPr marL="171450" indent="-171450">
              <a:buFont typeface="Arial" pitchFamily="34" charset="0"/>
              <a:buChar char="•"/>
              <a:defRPr/>
            </a:pPr>
            <a:endParaRPr lang="tr-TR" sz="500" b="1" kern="0" dirty="0">
              <a:latin typeface="Calibri" panose="020F0502020204030204"/>
            </a:endParaRPr>
          </a:p>
        </p:txBody>
      </p:sp>
      <p:sp>
        <p:nvSpPr>
          <p:cNvPr id="8" name="Dikdörtgen 7"/>
          <p:cNvSpPr/>
          <p:nvPr/>
        </p:nvSpPr>
        <p:spPr>
          <a:xfrm flipH="1">
            <a:off x="-70338" y="1886456"/>
            <a:ext cx="494047" cy="2979277"/>
          </a:xfrm>
          <a:prstGeom prst="rect">
            <a:avLst/>
          </a:prstGeom>
        </p:spPr>
        <p:txBody>
          <a:bodyPr wrap="square">
            <a:spAutoFit/>
          </a:bodyPr>
          <a:lstStyle/>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marL="444500"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marL="444500"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marL="444500" algn="just">
              <a:lnSpc>
                <a:spcPct val="110000"/>
              </a:lnSpc>
              <a:spcAft>
                <a:spcPts val="600"/>
              </a:spcAft>
            </a:pPr>
            <a:endParaRPr lang="tr-TR" sz="800" b="1" dirty="0">
              <a:solidFill>
                <a:srgbClr val="CC0000"/>
              </a:solidFill>
              <a:ea typeface="Calibri" panose="020F0502020204030204" pitchFamily="34" charset="0"/>
              <a:cs typeface="Calibri" panose="020F0502020204030204" pitchFamily="34" charset="0"/>
            </a:endParaRPr>
          </a:p>
        </p:txBody>
      </p:sp>
      <p:sp>
        <p:nvSpPr>
          <p:cNvPr id="2" name="Dikdörtgen 1"/>
          <p:cNvSpPr/>
          <p:nvPr/>
        </p:nvSpPr>
        <p:spPr>
          <a:xfrm>
            <a:off x="685801" y="416281"/>
            <a:ext cx="10942865" cy="523220"/>
          </a:xfrm>
          <a:prstGeom prst="rect">
            <a:avLst/>
          </a:prstGeom>
        </p:spPr>
        <p:txBody>
          <a:bodyPr wrap="square">
            <a:spAutoFit/>
          </a:bodyPr>
          <a:lstStyle/>
          <a:p>
            <a:pPr algn="ctr"/>
            <a:r>
              <a:rPr lang="tr-TR" sz="2800" b="1" dirty="0" smtClean="0">
                <a:solidFill>
                  <a:srgbClr val="C00000"/>
                </a:solidFill>
                <a:latin typeface="Bahnschrift" panose="020B0502040204020203" pitchFamily="34" charset="0"/>
              </a:rPr>
              <a:t>Başkalarının </a:t>
            </a:r>
            <a:r>
              <a:rPr lang="tr-TR" sz="2800" b="1" dirty="0" err="1" smtClean="0">
                <a:solidFill>
                  <a:srgbClr val="C00000"/>
                </a:solidFill>
                <a:latin typeface="Bahnschrift" panose="020B0502040204020203" pitchFamily="34" charset="0"/>
              </a:rPr>
              <a:t>IBAN’ının</a:t>
            </a:r>
            <a:r>
              <a:rPr lang="tr-TR" sz="2800" b="1" dirty="0" smtClean="0">
                <a:solidFill>
                  <a:srgbClr val="C00000"/>
                </a:solidFill>
                <a:latin typeface="Bahnschrift" panose="020B0502040204020203" pitchFamily="34" charset="0"/>
              </a:rPr>
              <a:t> Kullanılması Durumunda Ceza Uygulaması</a:t>
            </a:r>
            <a:endParaRPr lang="tr-TR" sz="2800" b="1" dirty="0">
              <a:solidFill>
                <a:srgbClr val="C00000"/>
              </a:solidFill>
              <a:latin typeface="Bahnschrift" panose="020B0502040204020203" pitchFamily="34" charset="0"/>
            </a:endParaRPr>
          </a:p>
        </p:txBody>
      </p:sp>
      <p:sp>
        <p:nvSpPr>
          <p:cNvPr id="7" name="Slayt Numarası Yer Tutucusu 6"/>
          <p:cNvSpPr>
            <a:spLocks noGrp="1"/>
          </p:cNvSpPr>
          <p:nvPr>
            <p:ph type="sldNum" sz="quarter" idx="12"/>
          </p:nvPr>
        </p:nvSpPr>
        <p:spPr/>
        <p:txBody>
          <a:bodyPr/>
          <a:lstStyle/>
          <a:p>
            <a:fld id="{494D7B32-34C5-46C2-8F1D-CDBEC5A93F4E}" type="slidenum">
              <a:rPr lang="en-US" smtClean="0">
                <a:solidFill>
                  <a:srgbClr val="002060"/>
                </a:solidFill>
              </a:rPr>
              <a:pPr/>
              <a:t>23</a:t>
            </a:fld>
            <a:endParaRPr lang="en-US" dirty="0">
              <a:solidFill>
                <a:srgbClr val="002060"/>
              </a:solidFill>
            </a:endParaRPr>
          </a:p>
        </p:txBody>
      </p:sp>
      <p:sp>
        <p:nvSpPr>
          <p:cNvPr id="9" name="Dikdörtgen 8"/>
          <p:cNvSpPr/>
          <p:nvPr/>
        </p:nvSpPr>
        <p:spPr>
          <a:xfrm>
            <a:off x="685801" y="1331782"/>
            <a:ext cx="10725149" cy="4721292"/>
          </a:xfrm>
          <a:prstGeom prst="rect">
            <a:avLst/>
          </a:prstGeom>
        </p:spPr>
        <p:txBody>
          <a:bodyPr wrap="square">
            <a:spAutoFit/>
          </a:bodyPr>
          <a:lstStyle/>
          <a:p>
            <a:pPr algn="just">
              <a:lnSpc>
                <a:spcPct val="120000"/>
              </a:lnSpc>
              <a:spcBef>
                <a:spcPts val="600"/>
              </a:spcBef>
              <a:spcAft>
                <a:spcPts val="600"/>
              </a:spcAft>
            </a:pPr>
            <a:r>
              <a:rPr lang="tr-TR" sz="2400" b="1" dirty="0">
                <a:solidFill>
                  <a:srgbClr val="002060"/>
                </a:solidFill>
                <a:latin typeface="Bahnschrift" panose="020B0502040204020203" pitchFamily="34" charset="0"/>
                <a:cs typeface="Times New Roman" panose="02020603050405020304" pitchFamily="18" charset="0"/>
              </a:rPr>
              <a:t>Mal teslimi veya hizmet ifalarına ilişkin para transferlerinin, başkasına ait banka hesaplarına yapılması durumunda, banka hesabını kullanan ve kullandıran adına ayrı ayrı; işleme konu </a:t>
            </a:r>
            <a:r>
              <a:rPr lang="tr-TR" sz="2400" b="1" dirty="0">
                <a:solidFill>
                  <a:srgbClr val="C00000"/>
                </a:solidFill>
                <a:latin typeface="Bahnschrift" panose="020B0502040204020203" pitchFamily="34" charset="0"/>
                <a:cs typeface="Times New Roman" panose="02020603050405020304" pitchFamily="18" charset="0"/>
              </a:rPr>
              <a:t>tutarın % 10'u </a:t>
            </a:r>
            <a:r>
              <a:rPr lang="tr-TR" sz="2400" b="1" dirty="0">
                <a:solidFill>
                  <a:srgbClr val="002060"/>
                </a:solidFill>
                <a:latin typeface="Bahnschrift" panose="020B0502040204020203" pitchFamily="34" charset="0"/>
                <a:cs typeface="Times New Roman" panose="02020603050405020304" pitchFamily="18" charset="0"/>
              </a:rPr>
              <a:t>nispetinde özel usulsüzlük cezası kesilecektir. </a:t>
            </a:r>
            <a:endParaRPr lang="tr-TR" sz="2400" b="1" dirty="0" smtClean="0">
              <a:solidFill>
                <a:srgbClr val="002060"/>
              </a:solidFill>
              <a:latin typeface="Bahnschrift" panose="020B0502040204020203" pitchFamily="34" charset="0"/>
              <a:cs typeface="Times New Roman" panose="02020603050405020304" pitchFamily="18" charset="0"/>
            </a:endParaRPr>
          </a:p>
          <a:p>
            <a:pPr algn="just">
              <a:lnSpc>
                <a:spcPct val="120000"/>
              </a:lnSpc>
              <a:spcBef>
                <a:spcPts val="600"/>
              </a:spcBef>
              <a:spcAft>
                <a:spcPts val="600"/>
              </a:spcAft>
            </a:pPr>
            <a:r>
              <a:rPr lang="tr-TR" sz="2200" b="1" i="1" dirty="0" smtClean="0">
                <a:solidFill>
                  <a:srgbClr val="002060"/>
                </a:solidFill>
                <a:latin typeface="Bahnschrift" panose="020B0502040204020203" pitchFamily="34" charset="0"/>
                <a:cs typeface="Times New Roman" panose="02020603050405020304" pitchFamily="18" charset="0"/>
              </a:rPr>
              <a:t>(</a:t>
            </a:r>
            <a:r>
              <a:rPr lang="tr-TR" sz="2200" b="1" i="1" dirty="0">
                <a:solidFill>
                  <a:srgbClr val="002060"/>
                </a:solidFill>
                <a:latin typeface="Bahnschrift" panose="020B0502040204020203" pitchFamily="34" charset="0"/>
                <a:cs typeface="Times New Roman" panose="02020603050405020304" pitchFamily="18" charset="0"/>
              </a:rPr>
              <a:t>Asgari </a:t>
            </a:r>
            <a:r>
              <a:rPr lang="tr-TR" sz="2200" b="1" i="1" dirty="0" smtClean="0">
                <a:solidFill>
                  <a:srgbClr val="002060"/>
                </a:solidFill>
                <a:latin typeface="Bahnschrift" panose="020B0502040204020203" pitchFamily="34" charset="0"/>
                <a:cs typeface="Times New Roman" panose="02020603050405020304" pitchFamily="18" charset="0"/>
              </a:rPr>
              <a:t>ceza tutarı </a:t>
            </a:r>
            <a:r>
              <a:rPr lang="tr-TR" sz="2200" b="1" i="1" dirty="0">
                <a:solidFill>
                  <a:srgbClr val="002060"/>
                </a:solidFill>
                <a:latin typeface="Bahnschrift" panose="020B0502040204020203" pitchFamily="34" charset="0"/>
                <a:cs typeface="Times New Roman" panose="02020603050405020304" pitchFamily="18" charset="0"/>
              </a:rPr>
              <a:t>bilanço esasına göre defter tutanlar ve serbest meslek erbabına </a:t>
            </a:r>
            <a:r>
              <a:rPr lang="tr-TR" sz="2200" b="1" i="1" dirty="0" smtClean="0">
                <a:solidFill>
                  <a:srgbClr val="002060"/>
                </a:solidFill>
                <a:latin typeface="Bahnschrift" panose="020B0502040204020203" pitchFamily="34" charset="0"/>
                <a:cs typeface="Times New Roman" panose="02020603050405020304" pitchFamily="18" charset="0"/>
              </a:rPr>
              <a:t>20.000 TL, </a:t>
            </a:r>
            <a:r>
              <a:rPr lang="tr-TR" sz="2200" b="1" i="1" dirty="0">
                <a:solidFill>
                  <a:srgbClr val="002060"/>
                </a:solidFill>
                <a:latin typeface="Bahnschrift" panose="020B0502040204020203" pitchFamily="34" charset="0"/>
                <a:cs typeface="Times New Roman" panose="02020603050405020304" pitchFamily="18" charset="0"/>
              </a:rPr>
              <a:t>işletme hesabında defter tutanlar, defter tutan çiftçiler, basit usulde </a:t>
            </a:r>
            <a:r>
              <a:rPr lang="tr-TR" sz="2200" b="1" i="1" dirty="0" smtClean="0">
                <a:solidFill>
                  <a:srgbClr val="002060"/>
                </a:solidFill>
                <a:latin typeface="Bahnschrift" panose="020B0502040204020203" pitchFamily="34" charset="0"/>
                <a:cs typeface="Times New Roman" panose="02020603050405020304" pitchFamily="18" charset="0"/>
              </a:rPr>
              <a:t>olanlara 10.000 TL diğer mükelleflerde 5.000 TL - Azami </a:t>
            </a:r>
            <a:r>
              <a:rPr lang="tr-TR" sz="2200" b="1" i="1" dirty="0">
                <a:solidFill>
                  <a:srgbClr val="002060"/>
                </a:solidFill>
                <a:latin typeface="Bahnschrift" panose="020B0502040204020203" pitchFamily="34" charset="0"/>
                <a:cs typeface="Times New Roman" panose="02020603050405020304" pitchFamily="18" charset="0"/>
              </a:rPr>
              <a:t>20 milyon </a:t>
            </a:r>
            <a:r>
              <a:rPr lang="tr-TR" sz="2200" b="1" i="1" dirty="0" smtClean="0">
                <a:solidFill>
                  <a:srgbClr val="002060"/>
                </a:solidFill>
                <a:latin typeface="Bahnschrift" panose="020B0502040204020203" pitchFamily="34" charset="0"/>
                <a:cs typeface="Times New Roman" panose="02020603050405020304" pitchFamily="18" charset="0"/>
              </a:rPr>
              <a:t>TL)</a:t>
            </a:r>
            <a:endParaRPr lang="tr-TR" sz="2200" b="1" i="1" dirty="0">
              <a:solidFill>
                <a:srgbClr val="002060"/>
              </a:solidFill>
              <a:latin typeface="Bahnschrift" panose="020B0502040204020203" pitchFamily="34" charset="0"/>
              <a:cs typeface="Times New Roman" panose="02020603050405020304" pitchFamily="18" charset="0"/>
            </a:endParaRPr>
          </a:p>
          <a:p>
            <a:pPr algn="just">
              <a:lnSpc>
                <a:spcPct val="120000"/>
              </a:lnSpc>
              <a:spcBef>
                <a:spcPts val="600"/>
              </a:spcBef>
              <a:spcAft>
                <a:spcPts val="600"/>
              </a:spcAft>
            </a:pPr>
            <a:r>
              <a:rPr lang="tr-TR" sz="2400" b="1" dirty="0">
                <a:solidFill>
                  <a:srgbClr val="002060"/>
                </a:solidFill>
                <a:latin typeface="Bahnschrift" panose="020B0502040204020203" pitchFamily="34" charset="0"/>
                <a:cs typeface="Times New Roman" panose="02020603050405020304" pitchFamily="18" charset="0"/>
              </a:rPr>
              <a:t>Söz konusu ceza sadece </a:t>
            </a:r>
            <a:r>
              <a:rPr lang="tr-TR" sz="2400" b="1" dirty="0" smtClean="0">
                <a:solidFill>
                  <a:srgbClr val="C00000"/>
                </a:solidFill>
                <a:latin typeface="Bahnschrift" panose="020B0502040204020203" pitchFamily="34" charset="0"/>
                <a:cs typeface="Times New Roman" panose="02020603050405020304" pitchFamily="18" charset="0"/>
              </a:rPr>
              <a:t>başkasının </a:t>
            </a:r>
            <a:r>
              <a:rPr lang="tr-TR" sz="2400" b="1" dirty="0">
                <a:solidFill>
                  <a:srgbClr val="C00000"/>
                </a:solidFill>
                <a:latin typeface="Bahnschrift" panose="020B0502040204020203" pitchFamily="34" charset="0"/>
                <a:cs typeface="Times New Roman" panose="02020603050405020304" pitchFamily="18" charset="0"/>
              </a:rPr>
              <a:t>adı ve/veya hesabını </a:t>
            </a:r>
            <a:r>
              <a:rPr lang="tr-TR" sz="2400" b="1" u="sng" dirty="0">
                <a:solidFill>
                  <a:srgbClr val="C00000"/>
                </a:solidFill>
                <a:latin typeface="Bahnschrift" panose="020B0502040204020203" pitchFamily="34" charset="0"/>
                <a:cs typeface="Times New Roman" panose="02020603050405020304" pitchFamily="18" charset="0"/>
              </a:rPr>
              <a:t>kullanan</a:t>
            </a:r>
            <a:r>
              <a:rPr lang="tr-TR" sz="2400" b="1" dirty="0">
                <a:solidFill>
                  <a:srgbClr val="C00000"/>
                </a:solidFill>
                <a:latin typeface="Bahnschrift" panose="020B0502040204020203" pitchFamily="34" charset="0"/>
                <a:cs typeface="Times New Roman" panose="02020603050405020304" pitchFamily="18" charset="0"/>
              </a:rPr>
              <a:t> mükellef ile </a:t>
            </a:r>
            <a:r>
              <a:rPr lang="tr-TR" sz="2400" b="1" u="sng" dirty="0">
                <a:solidFill>
                  <a:srgbClr val="C00000"/>
                </a:solidFill>
                <a:latin typeface="Bahnschrift" panose="020B0502040204020203" pitchFamily="34" charset="0"/>
                <a:cs typeface="Times New Roman" panose="02020603050405020304" pitchFamily="18" charset="0"/>
              </a:rPr>
              <a:t>adına ve/veya hesabına ödeme yapılanlara</a:t>
            </a:r>
            <a:r>
              <a:rPr lang="tr-TR" sz="2400" b="1" dirty="0">
                <a:solidFill>
                  <a:srgbClr val="C00000"/>
                </a:solidFill>
                <a:latin typeface="Bahnschrift" panose="020B0502040204020203" pitchFamily="34" charset="0"/>
                <a:cs typeface="Times New Roman" panose="02020603050405020304" pitchFamily="18" charset="0"/>
              </a:rPr>
              <a:t> </a:t>
            </a:r>
            <a:r>
              <a:rPr lang="tr-TR" sz="2400" b="1" dirty="0">
                <a:solidFill>
                  <a:srgbClr val="002060"/>
                </a:solidFill>
                <a:latin typeface="Bahnschrift" panose="020B0502040204020203" pitchFamily="34" charset="0"/>
                <a:cs typeface="Times New Roman" panose="02020603050405020304" pitchFamily="18" charset="0"/>
              </a:rPr>
              <a:t>uygulanacak olup, ödemeyi yapanlar adına özel usulsüzlük cezası kesilmeyecektir.</a:t>
            </a:r>
          </a:p>
        </p:txBody>
      </p:sp>
    </p:spTree>
    <p:extLst>
      <p:ext uri="{BB962C8B-B14F-4D97-AF65-F5344CB8AC3E}">
        <p14:creationId xmlns:p14="http://schemas.microsoft.com/office/powerpoint/2010/main" val="29728823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494D7B32-34C5-46C2-8F1D-CDBEC5A93F4E}" type="slidenum">
              <a:rPr lang="en-US" smtClean="0">
                <a:solidFill>
                  <a:srgbClr val="002060"/>
                </a:solidFill>
              </a:rPr>
              <a:pPr/>
              <a:t>24</a:t>
            </a:fld>
            <a:endParaRPr lang="en-US" dirty="0">
              <a:solidFill>
                <a:srgbClr val="002060"/>
              </a:solidFill>
            </a:endParaRPr>
          </a:p>
        </p:txBody>
      </p:sp>
      <p:sp>
        <p:nvSpPr>
          <p:cNvPr id="8" name="Dikdörtgen 7"/>
          <p:cNvSpPr/>
          <p:nvPr/>
        </p:nvSpPr>
        <p:spPr>
          <a:xfrm>
            <a:off x="1474246" y="154083"/>
            <a:ext cx="9560712" cy="769441"/>
          </a:xfrm>
          <a:prstGeom prst="rect">
            <a:avLst/>
          </a:prstGeom>
        </p:spPr>
        <p:txBody>
          <a:bodyPr wrap="square">
            <a:spAutoFit/>
          </a:bodyPr>
          <a:lstStyle/>
          <a:p>
            <a:pPr algn="ctr">
              <a:spcAft>
                <a:spcPts val="300"/>
              </a:spcAft>
            </a:pPr>
            <a:r>
              <a:rPr lang="tr-TR" sz="2200" b="1" dirty="0" smtClean="0">
                <a:solidFill>
                  <a:srgbClr val="C00000"/>
                </a:solidFill>
                <a:latin typeface="Bahnschrift" panose="020B0502040204020203" pitchFamily="34" charset="0"/>
                <a:cs typeface="Times New Roman" panose="02020603050405020304" pitchFamily="18" charset="0"/>
              </a:rPr>
              <a:t>Ödemelerde </a:t>
            </a:r>
            <a:r>
              <a:rPr lang="tr-TR" sz="2200" b="1" dirty="0">
                <a:solidFill>
                  <a:srgbClr val="C00000"/>
                </a:solidFill>
                <a:latin typeface="Bahnschrift" panose="020B0502040204020203" pitchFamily="34" charset="0"/>
                <a:cs typeface="Times New Roman" panose="02020603050405020304" pitchFamily="18" charset="0"/>
              </a:rPr>
              <a:t>Banka ve Finans Kurumlarının </a:t>
            </a:r>
            <a:r>
              <a:rPr lang="tr-TR" sz="2200" b="1" dirty="0" smtClean="0">
                <a:solidFill>
                  <a:srgbClr val="C00000"/>
                </a:solidFill>
                <a:latin typeface="Bahnschrift" panose="020B0502040204020203" pitchFamily="34" charset="0"/>
                <a:cs typeface="Times New Roman" panose="02020603050405020304" pitchFamily="18" charset="0"/>
              </a:rPr>
              <a:t>Kullanılmadığının Bildirilmesi Durumundan Ceza Uygulaması</a:t>
            </a:r>
            <a:endParaRPr lang="tr-TR" sz="2200" b="1" dirty="0">
              <a:solidFill>
                <a:srgbClr val="C00000"/>
              </a:solidFill>
              <a:latin typeface="Bahnschrift" panose="020B0502040204020203" pitchFamily="34" charset="0"/>
            </a:endParaRPr>
          </a:p>
        </p:txBody>
      </p:sp>
      <p:sp>
        <p:nvSpPr>
          <p:cNvPr id="5" name="Dikdörtgen 4"/>
          <p:cNvSpPr/>
          <p:nvPr/>
        </p:nvSpPr>
        <p:spPr>
          <a:xfrm>
            <a:off x="821790" y="1108267"/>
            <a:ext cx="10694217" cy="5503045"/>
          </a:xfrm>
          <a:prstGeom prst="rect">
            <a:avLst/>
          </a:prstGeom>
        </p:spPr>
        <p:txBody>
          <a:bodyPr wrap="square">
            <a:spAutoFit/>
          </a:bodyPr>
          <a:lstStyle/>
          <a:p>
            <a:pPr marL="285750" indent="-285750" algn="just">
              <a:lnSpc>
                <a:spcPct val="120000"/>
              </a:lnSpc>
              <a:spcBef>
                <a:spcPts val="600"/>
              </a:spcBef>
              <a:spcAft>
                <a:spcPts val="600"/>
              </a:spcAft>
              <a:buFont typeface="Wingdings" panose="05000000000000000000" pitchFamily="2" charset="2"/>
              <a:buChar char="ü"/>
            </a:pPr>
            <a:r>
              <a:rPr lang="tr-TR" sz="2000" b="1" dirty="0">
                <a:solidFill>
                  <a:srgbClr val="002060"/>
                </a:solidFill>
                <a:latin typeface="Bahnschrift" panose="020B0502040204020203" pitchFamily="34" charset="0"/>
                <a:cs typeface="Times New Roman" panose="02020603050405020304" pitchFamily="18" charset="0"/>
              </a:rPr>
              <a:t>7.000 TL’yi aşan tahsilat ve ödemelerin banka ve benzeri finans kurumları üzerinden yapılmadığının </a:t>
            </a:r>
            <a:r>
              <a:rPr lang="tr-TR" sz="2000" b="1" dirty="0" smtClean="0">
                <a:solidFill>
                  <a:srgbClr val="002060"/>
                </a:solidFill>
                <a:latin typeface="Bahnschrift" panose="020B0502040204020203" pitchFamily="34" charset="0"/>
                <a:cs typeface="Times New Roman" panose="02020603050405020304" pitchFamily="18" charset="0"/>
              </a:rPr>
              <a:t>ödemeyi yapanlar tarafından ödemeyi </a:t>
            </a:r>
            <a:r>
              <a:rPr lang="tr-TR" sz="2000" b="1" dirty="0">
                <a:solidFill>
                  <a:srgbClr val="002060"/>
                </a:solidFill>
                <a:latin typeface="Bahnschrift" panose="020B0502040204020203" pitchFamily="34" charset="0"/>
                <a:cs typeface="Times New Roman" panose="02020603050405020304" pitchFamily="18" charset="0"/>
              </a:rPr>
              <a:t>takip eden 5 iş günü içinde </a:t>
            </a:r>
            <a:r>
              <a:rPr lang="tr-TR" sz="2000" b="1" dirty="0" smtClean="0">
                <a:solidFill>
                  <a:srgbClr val="002060"/>
                </a:solidFill>
                <a:latin typeface="Bahnschrift" panose="020B0502040204020203" pitchFamily="34" charset="0"/>
                <a:cs typeface="Times New Roman" panose="02020603050405020304" pitchFamily="18" charset="0"/>
              </a:rPr>
              <a:t>kendiliğinden idareye </a:t>
            </a:r>
            <a:r>
              <a:rPr lang="tr-TR" sz="2000" b="1" dirty="0" smtClean="0">
                <a:solidFill>
                  <a:srgbClr val="C00000"/>
                </a:solidFill>
                <a:latin typeface="Bahnschrift" panose="020B0502040204020203" pitchFamily="34" charset="0"/>
                <a:cs typeface="Times New Roman" panose="02020603050405020304" pitchFamily="18" charset="0"/>
              </a:rPr>
              <a:t>bildirilmesi  </a:t>
            </a:r>
            <a:r>
              <a:rPr lang="tr-TR" sz="2000" b="1" dirty="0">
                <a:solidFill>
                  <a:srgbClr val="C00000"/>
                </a:solidFill>
                <a:latin typeface="Bahnschrift" panose="020B0502040204020203" pitchFamily="34" charset="0"/>
                <a:cs typeface="Times New Roman" panose="02020603050405020304" pitchFamily="18" charset="0"/>
              </a:rPr>
              <a:t>durumunda, ödemeyi </a:t>
            </a:r>
            <a:r>
              <a:rPr lang="tr-TR" sz="2000" b="1" dirty="0" smtClean="0">
                <a:solidFill>
                  <a:srgbClr val="C00000"/>
                </a:solidFill>
                <a:latin typeface="Bahnschrift" panose="020B0502040204020203" pitchFamily="34" charset="0"/>
                <a:cs typeface="Times New Roman" panose="02020603050405020304" pitchFamily="18" charset="0"/>
              </a:rPr>
              <a:t>yapan adına ceza kesilmeyecektir. </a:t>
            </a:r>
            <a:r>
              <a:rPr lang="tr-TR" sz="2000" b="1" dirty="0" smtClean="0">
                <a:solidFill>
                  <a:srgbClr val="002060"/>
                </a:solidFill>
                <a:latin typeface="Bahnschrift" panose="020B0502040204020203" pitchFamily="34" charset="0"/>
                <a:cs typeface="Times New Roman" panose="02020603050405020304" pitchFamily="18" charset="0"/>
              </a:rPr>
              <a:t>Ödeme yapılana ise ödeme </a:t>
            </a:r>
            <a:r>
              <a:rPr lang="tr-TR" sz="2000" b="1" dirty="0">
                <a:solidFill>
                  <a:srgbClr val="002060"/>
                </a:solidFill>
                <a:latin typeface="Bahnschrift" panose="020B0502040204020203" pitchFamily="34" charset="0"/>
                <a:cs typeface="Times New Roman" panose="02020603050405020304" pitchFamily="18" charset="0"/>
              </a:rPr>
              <a:t>tutarının </a:t>
            </a:r>
            <a:r>
              <a:rPr lang="tr-TR" sz="2000" b="1" dirty="0">
                <a:solidFill>
                  <a:srgbClr val="C00000"/>
                </a:solidFill>
                <a:latin typeface="Bahnschrift" panose="020B0502040204020203" pitchFamily="34" charset="0"/>
                <a:cs typeface="Times New Roman" panose="02020603050405020304" pitchFamily="18" charset="0"/>
              </a:rPr>
              <a:t>%10’u </a:t>
            </a:r>
            <a:r>
              <a:rPr lang="tr-TR" sz="2000" b="1" dirty="0">
                <a:solidFill>
                  <a:srgbClr val="002060"/>
                </a:solidFill>
                <a:latin typeface="Bahnschrift" panose="020B0502040204020203" pitchFamily="34" charset="0"/>
                <a:cs typeface="Times New Roman" panose="02020603050405020304" pitchFamily="18" charset="0"/>
              </a:rPr>
              <a:t>oranında ceza kesilecektir. </a:t>
            </a:r>
            <a:endParaRPr lang="tr-TR" sz="2000" b="1" dirty="0" smtClean="0">
              <a:solidFill>
                <a:srgbClr val="002060"/>
              </a:solidFill>
              <a:latin typeface="Bahnschrift" panose="020B0502040204020203" pitchFamily="34" charset="0"/>
              <a:cs typeface="Times New Roman" panose="02020603050405020304" pitchFamily="18" charset="0"/>
            </a:endParaRPr>
          </a:p>
          <a:p>
            <a:pPr algn="just">
              <a:lnSpc>
                <a:spcPct val="120000"/>
              </a:lnSpc>
              <a:spcBef>
                <a:spcPts val="600"/>
              </a:spcBef>
              <a:spcAft>
                <a:spcPts val="600"/>
              </a:spcAft>
            </a:pPr>
            <a:r>
              <a:rPr lang="tr-TR" b="1" i="1" dirty="0" smtClean="0">
                <a:solidFill>
                  <a:srgbClr val="002060"/>
                </a:solidFill>
                <a:latin typeface="Bahnschrift" panose="020B0502040204020203" pitchFamily="34" charset="0"/>
                <a:cs typeface="Times New Roman" panose="02020603050405020304" pitchFamily="18" charset="0"/>
              </a:rPr>
              <a:t>(</a:t>
            </a:r>
            <a:r>
              <a:rPr lang="tr-TR" b="1" i="1" dirty="0">
                <a:solidFill>
                  <a:srgbClr val="002060"/>
                </a:solidFill>
                <a:latin typeface="Bahnschrift" panose="020B0502040204020203" pitchFamily="34" charset="0"/>
                <a:cs typeface="Times New Roman" panose="02020603050405020304" pitchFamily="18" charset="0"/>
              </a:rPr>
              <a:t>Asgari ceza tutarı bilanço esasına göre defter tutanlar ve serbest meslek erbabına 20.000 TL, işletme hesabında defter tutanlar, defter tutan çiftçiler, basit usulde olanlara 10.000 TL diğer mükelleflerde 5.000 TL - Azami 20 milyon TL)</a:t>
            </a:r>
          </a:p>
          <a:p>
            <a:pPr marL="285750" indent="-285750" algn="just">
              <a:lnSpc>
                <a:spcPct val="120000"/>
              </a:lnSpc>
              <a:spcBef>
                <a:spcPts val="600"/>
              </a:spcBef>
              <a:spcAft>
                <a:spcPts val="600"/>
              </a:spcAft>
              <a:buFont typeface="Wingdings" panose="05000000000000000000" pitchFamily="2" charset="2"/>
              <a:buChar char="ü"/>
            </a:pPr>
            <a:r>
              <a:rPr lang="tr-TR" sz="2000" b="1" dirty="0" smtClean="0">
                <a:solidFill>
                  <a:srgbClr val="002060"/>
                </a:solidFill>
                <a:latin typeface="Bahnschrift" panose="020B0502040204020203" pitchFamily="34" charset="0"/>
                <a:cs typeface="Times New Roman" panose="02020603050405020304" pitchFamily="18" charset="0"/>
              </a:rPr>
              <a:t>İş yeri kiralarında, kira bedelinin elden ödenmesi durumunda, bu durumun kiracılar tarafından ödemeyi takip eden 5 iş günü içinde kendiliğinden idareye </a:t>
            </a:r>
            <a:r>
              <a:rPr lang="tr-TR" sz="2000" b="1" dirty="0" smtClean="0">
                <a:solidFill>
                  <a:srgbClr val="C00000"/>
                </a:solidFill>
                <a:latin typeface="Bahnschrift" panose="020B0502040204020203" pitchFamily="34" charset="0"/>
                <a:cs typeface="Times New Roman" panose="02020603050405020304" pitchFamily="18" charset="0"/>
              </a:rPr>
              <a:t>bildirilmesi  durumunda, kiracı adına ceza kesilmeyecektir. </a:t>
            </a:r>
            <a:r>
              <a:rPr lang="tr-TR" sz="2000" b="1" dirty="0" smtClean="0">
                <a:solidFill>
                  <a:srgbClr val="002060"/>
                </a:solidFill>
                <a:latin typeface="Bahnschrift" panose="020B0502040204020203" pitchFamily="34" charset="0"/>
                <a:cs typeface="Times New Roman" panose="02020603050405020304" pitchFamily="18" charset="0"/>
              </a:rPr>
              <a:t>İş yeri sahibi adına  ödeme tutarının </a:t>
            </a:r>
            <a:r>
              <a:rPr lang="tr-TR" sz="2000" b="1" dirty="0" smtClean="0">
                <a:solidFill>
                  <a:srgbClr val="C00000"/>
                </a:solidFill>
                <a:latin typeface="Bahnschrift" panose="020B0502040204020203" pitchFamily="34" charset="0"/>
                <a:cs typeface="Times New Roman" panose="02020603050405020304" pitchFamily="18" charset="0"/>
              </a:rPr>
              <a:t>%10’u </a:t>
            </a:r>
            <a:r>
              <a:rPr lang="tr-TR" sz="2000" b="1" dirty="0" smtClean="0">
                <a:solidFill>
                  <a:srgbClr val="002060"/>
                </a:solidFill>
                <a:latin typeface="Bahnschrift" panose="020B0502040204020203" pitchFamily="34" charset="0"/>
                <a:cs typeface="Times New Roman" panose="02020603050405020304" pitchFamily="18" charset="0"/>
              </a:rPr>
              <a:t>oranında ceza kesilecektir. </a:t>
            </a:r>
          </a:p>
          <a:p>
            <a:pPr algn="just">
              <a:lnSpc>
                <a:spcPct val="120000"/>
              </a:lnSpc>
              <a:spcBef>
                <a:spcPts val="600"/>
              </a:spcBef>
              <a:spcAft>
                <a:spcPts val="600"/>
              </a:spcAft>
            </a:pPr>
            <a:r>
              <a:rPr lang="tr-TR" b="1" i="1" dirty="0" smtClean="0">
                <a:solidFill>
                  <a:srgbClr val="002060"/>
                </a:solidFill>
                <a:latin typeface="Bahnschrift" panose="020B0502040204020203" pitchFamily="34" charset="0"/>
                <a:cs typeface="Times New Roman" panose="02020603050405020304" pitchFamily="18" charset="0"/>
              </a:rPr>
              <a:t>(</a:t>
            </a:r>
            <a:r>
              <a:rPr lang="tr-TR" b="1" i="1" dirty="0">
                <a:solidFill>
                  <a:srgbClr val="002060"/>
                </a:solidFill>
                <a:latin typeface="Bahnschrift" panose="020B0502040204020203" pitchFamily="34" charset="0"/>
                <a:cs typeface="Times New Roman" panose="02020603050405020304" pitchFamily="18" charset="0"/>
              </a:rPr>
              <a:t>Asgari ceza tutarı bilanço esasına göre defter tutanlar ve serbest meslek erbabına 20.000 TL, işletme hesabında defter tutanlar, defter tutan çiftçiler, basit usulde olanlara 10.000 TL diğer mükelleflerde 5.000 TL - Azami 20 milyon TL)</a:t>
            </a:r>
          </a:p>
        </p:txBody>
      </p:sp>
    </p:spTree>
    <p:extLst>
      <p:ext uri="{BB962C8B-B14F-4D97-AF65-F5344CB8AC3E}">
        <p14:creationId xmlns:p14="http://schemas.microsoft.com/office/powerpoint/2010/main" val="14259232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96748" y="482527"/>
            <a:ext cx="10663850" cy="935449"/>
          </a:xfrm>
          <a:prstGeom prst="rect">
            <a:avLst/>
          </a:prstGeom>
        </p:spPr>
        <p:txBody>
          <a:bodyPr wrap="square">
            <a:spAutoFit/>
          </a:bodyPr>
          <a:lstStyle/>
          <a:p>
            <a:pPr lvl="1" algn="ctr">
              <a:lnSpc>
                <a:spcPct val="102000"/>
              </a:lnSpc>
            </a:pPr>
            <a:r>
              <a:rPr lang="tr-TR" sz="28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Tahsilat ve Ödemelerin Tevsik Zorunluluğuna Yönelik </a:t>
            </a:r>
          </a:p>
          <a:p>
            <a:pPr lvl="1" algn="ctr">
              <a:lnSpc>
                <a:spcPct val="102000"/>
              </a:lnSpc>
            </a:pPr>
            <a:r>
              <a:rPr lang="tr-TR" sz="2800" b="1" dirty="0" smtClean="0">
                <a:solidFill>
                  <a:srgbClr val="C00000"/>
                </a:solidFill>
                <a:latin typeface="Bahnschrift" panose="020B0502040204020203" pitchFamily="34" charset="0"/>
                <a:ea typeface="Calibri" panose="020F0502020204030204" pitchFamily="34" charset="0"/>
                <a:cs typeface="Calibri" panose="020F0502020204030204" pitchFamily="34" charset="0"/>
              </a:rPr>
              <a:t>Yetkinin Genişletilmesi</a:t>
            </a:r>
            <a:endParaRPr lang="tr-TR" sz="2800" b="1" dirty="0">
              <a:solidFill>
                <a:srgbClr val="C00000"/>
              </a:solidFill>
              <a:latin typeface="Bahnschrift" panose="020B0502040204020203" pitchFamily="34" charset="0"/>
              <a:ea typeface="Calibri" panose="020F0502020204030204" pitchFamily="34" charset="0"/>
              <a:cs typeface="Calibri" panose="020F0502020204030204" pitchFamily="34" charset="0"/>
            </a:endParaRPr>
          </a:p>
        </p:txBody>
      </p:sp>
      <p:sp>
        <p:nvSpPr>
          <p:cNvPr id="3" name="Dikdörtgen 2"/>
          <p:cNvSpPr/>
          <p:nvPr/>
        </p:nvSpPr>
        <p:spPr>
          <a:xfrm>
            <a:off x="596748" y="1789601"/>
            <a:ext cx="11054971" cy="4716676"/>
          </a:xfrm>
          <a:prstGeom prst="rect">
            <a:avLst/>
          </a:prstGeom>
        </p:spPr>
        <p:txBody>
          <a:bodyPr wrap="square">
            <a:spAutoFit/>
          </a:bodyPr>
          <a:lstStyle/>
          <a:p>
            <a:pPr algn="just">
              <a:spcBef>
                <a:spcPts val="600"/>
              </a:spcBef>
            </a:pPr>
            <a:r>
              <a:rPr lang="tr-TR" sz="2400" b="1" dirty="0">
                <a:solidFill>
                  <a:srgbClr val="002060"/>
                </a:solidFill>
                <a:latin typeface="Bahnschrift" panose="020B0502040204020203" pitchFamily="34" charset="0"/>
                <a:cs typeface="Times New Roman" panose="02020603050405020304" pitchFamily="18" charset="0"/>
              </a:rPr>
              <a:t>Mevcut durumda </a:t>
            </a:r>
            <a:r>
              <a:rPr lang="tr-TR" sz="2400" b="1" dirty="0">
                <a:solidFill>
                  <a:srgbClr val="C00000"/>
                </a:solidFill>
                <a:latin typeface="Bahnschrift" panose="020B0502040204020203" pitchFamily="34" charset="0"/>
                <a:cs typeface="Times New Roman" panose="02020603050405020304" pitchFamily="18" charset="0"/>
              </a:rPr>
              <a:t>mükelleflerin</a:t>
            </a:r>
            <a:r>
              <a:rPr lang="tr-TR" sz="2400" b="1" dirty="0">
                <a:solidFill>
                  <a:srgbClr val="002060"/>
                </a:solidFill>
                <a:latin typeface="Bahnschrift" panose="020B0502040204020203" pitchFamily="34" charset="0"/>
                <a:cs typeface="Times New Roman" panose="02020603050405020304" pitchFamily="18" charset="0"/>
              </a:rPr>
              <a:t> 7.000 TL’yi aşan tutardaki her türlü tahsilat ve ödemelerini aracı finans kurumları (Banka, ödeme kuruluşları ve PTT A.Ş.) aracılığıyla yapma ve bu tahsilat ve ödemeleri söz konusu kurumlarca düzenlenen belgeler ile tevsik etme zorunluluğu, mükellef olmayanları kapsamamaktadır. Bu durum vergi kayıp kaçağına yol açmakta, kayıt dışılıkla </a:t>
            </a:r>
            <a:r>
              <a:rPr lang="tr-TR" sz="2400" b="1" dirty="0" smtClean="0">
                <a:solidFill>
                  <a:srgbClr val="002060"/>
                </a:solidFill>
                <a:latin typeface="Bahnschrift" panose="020B0502040204020203" pitchFamily="34" charset="0"/>
                <a:cs typeface="Times New Roman" panose="02020603050405020304" pitchFamily="18" charset="0"/>
              </a:rPr>
              <a:t>mücadelede etkinliği azaltmaktadır.</a:t>
            </a:r>
            <a:endParaRPr lang="tr-TR" sz="2400" b="1" dirty="0">
              <a:solidFill>
                <a:srgbClr val="002060"/>
              </a:solidFill>
              <a:latin typeface="Bahnschrift" panose="020B0502040204020203" pitchFamily="34" charset="0"/>
              <a:cs typeface="Times New Roman" panose="02020603050405020304" pitchFamily="18" charset="0"/>
            </a:endParaRPr>
          </a:p>
          <a:p>
            <a:pPr algn="just">
              <a:spcBef>
                <a:spcPts val="600"/>
              </a:spcBef>
            </a:pPr>
            <a:endParaRPr lang="tr-TR" sz="2400" b="1" dirty="0">
              <a:solidFill>
                <a:srgbClr val="002060"/>
              </a:solidFill>
              <a:latin typeface="Bahnschrift" panose="020B0502040204020203" pitchFamily="34" charset="0"/>
              <a:cs typeface="Times New Roman" panose="02020603050405020304" pitchFamily="18" charset="0"/>
            </a:endParaRPr>
          </a:p>
          <a:p>
            <a:pPr algn="just">
              <a:spcBef>
                <a:spcPts val="600"/>
              </a:spcBef>
            </a:pPr>
            <a:r>
              <a:rPr lang="tr-TR" sz="2400" b="1" dirty="0">
                <a:solidFill>
                  <a:srgbClr val="002060"/>
                </a:solidFill>
                <a:latin typeface="Bahnschrift" panose="020B0502040204020203" pitchFamily="34" charset="0"/>
                <a:cs typeface="Times New Roman" panose="02020603050405020304" pitchFamily="18" charset="0"/>
              </a:rPr>
              <a:t>Bu bakımdan, Vergi Usul Kanununun mükerrer 257 </a:t>
            </a:r>
            <a:r>
              <a:rPr lang="tr-TR" sz="2400" b="1" dirty="0" err="1">
                <a:solidFill>
                  <a:srgbClr val="002060"/>
                </a:solidFill>
                <a:latin typeface="Bahnschrift" panose="020B0502040204020203" pitchFamily="34" charset="0"/>
                <a:cs typeface="Times New Roman" panose="02020603050405020304" pitchFamily="18" charset="0"/>
              </a:rPr>
              <a:t>nci</a:t>
            </a:r>
            <a:r>
              <a:rPr lang="tr-TR" sz="2400" b="1" dirty="0">
                <a:solidFill>
                  <a:srgbClr val="002060"/>
                </a:solidFill>
                <a:latin typeface="Bahnschrift" panose="020B0502040204020203" pitchFamily="34" charset="0"/>
                <a:cs typeface="Times New Roman" panose="02020603050405020304" pitchFamily="18" charset="0"/>
              </a:rPr>
              <a:t> maddesinde yer alan tahsilat ve ödemelerin tevsik zorunluluğuna ilişkin yetkinin kapsamı, kayıt dışı ekonomiyle mücadele amacıyla </a:t>
            </a:r>
            <a:r>
              <a:rPr lang="tr-TR" sz="2400" b="1" dirty="0">
                <a:solidFill>
                  <a:srgbClr val="C00000"/>
                </a:solidFill>
                <a:latin typeface="Bahnschrift" panose="020B0502040204020203" pitchFamily="34" charset="0"/>
                <a:cs typeface="Times New Roman" panose="02020603050405020304" pitchFamily="18" charset="0"/>
              </a:rPr>
              <a:t>mükellef olmayanları da kapsayacak şekilde genişletilmiştir</a:t>
            </a:r>
            <a:r>
              <a:rPr lang="tr-TR" sz="2400" b="1" dirty="0" smtClean="0">
                <a:solidFill>
                  <a:srgbClr val="C00000"/>
                </a:solidFill>
                <a:latin typeface="Bahnschrift" panose="020B0502040204020203" pitchFamily="34" charset="0"/>
                <a:cs typeface="Times New Roman" panose="02020603050405020304" pitchFamily="18" charset="0"/>
              </a:rPr>
              <a:t>.</a:t>
            </a:r>
            <a:endParaRPr lang="tr-TR" sz="2400" b="1" dirty="0">
              <a:solidFill>
                <a:srgbClr val="C00000"/>
              </a:solidFill>
              <a:latin typeface="Bahnschrift" panose="020B0502040204020203" pitchFamily="34" charset="0"/>
              <a:cs typeface="Times New Roman" panose="02020603050405020304" pitchFamily="18" charset="0"/>
            </a:endParaRPr>
          </a:p>
          <a:p>
            <a:pPr algn="just">
              <a:spcBef>
                <a:spcPts val="300"/>
              </a:spcBef>
              <a:spcAft>
                <a:spcPts val="300"/>
              </a:spcAft>
            </a:pPr>
            <a:endParaRPr lang="tr-TR" sz="2400" b="1" dirty="0">
              <a:solidFill>
                <a:srgbClr val="002060"/>
              </a:solidFill>
              <a:latin typeface="Bahnschrift" panose="020B0502040204020203" pitchFamily="34" charset="0"/>
              <a:cs typeface="Times New Roman" panose="02020603050405020304" pitchFamily="18" charset="0"/>
            </a:endParaRPr>
          </a:p>
        </p:txBody>
      </p:sp>
      <p:sp>
        <p:nvSpPr>
          <p:cNvPr id="4" name="Slayt Numarası Yer Tutucusu 3"/>
          <p:cNvSpPr>
            <a:spLocks noGrp="1"/>
          </p:cNvSpPr>
          <p:nvPr>
            <p:ph type="sldNum" sz="quarter" idx="12"/>
          </p:nvPr>
        </p:nvSpPr>
        <p:spPr/>
        <p:txBody>
          <a:bodyPr/>
          <a:lstStyle/>
          <a:p>
            <a:fld id="{494D7B32-34C5-46C2-8F1D-CDBEC5A93F4E}" type="slidenum">
              <a:rPr lang="en-US" smtClean="0">
                <a:solidFill>
                  <a:srgbClr val="002060"/>
                </a:solidFill>
              </a:rPr>
              <a:pPr/>
              <a:t>25</a:t>
            </a:fld>
            <a:endParaRPr lang="en-US" dirty="0">
              <a:solidFill>
                <a:srgbClr val="002060"/>
              </a:solidFill>
            </a:endParaRPr>
          </a:p>
        </p:txBody>
      </p:sp>
    </p:spTree>
    <p:extLst>
      <p:ext uri="{BB962C8B-B14F-4D97-AF65-F5344CB8AC3E}">
        <p14:creationId xmlns:p14="http://schemas.microsoft.com/office/powerpoint/2010/main" val="14876386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txBox="1">
            <a:spLocks/>
          </p:cNvSpPr>
          <p:nvPr/>
        </p:nvSpPr>
        <p:spPr>
          <a:xfrm>
            <a:off x="116211" y="4950877"/>
            <a:ext cx="11512455" cy="5517015"/>
          </a:xfrm>
          <a:prstGeom prst="rect">
            <a:avLst/>
          </a:prstGeom>
        </p:spPr>
        <p:txBody>
          <a:bodyPr wrap="square" lIns="0" tIns="0" rIns="0" bIns="0">
            <a:noAutofit/>
          </a:bodyPr>
          <a:lstStyle>
            <a:lvl1pPr>
              <a:defRPr sz="5000" b="0" i="0">
                <a:solidFill>
                  <a:srgbClr val="009CB0"/>
                </a:solidFill>
                <a:latin typeface="Arial"/>
                <a:ea typeface="+mj-ea"/>
                <a:cs typeface="Arial"/>
              </a:defRPr>
            </a:lvl1pPr>
          </a:lstStyle>
          <a:p>
            <a:pPr marL="171450" indent="-171450">
              <a:buFont typeface="Arial" pitchFamily="34" charset="0"/>
              <a:buChar char="•"/>
              <a:defRPr/>
            </a:pPr>
            <a:endParaRPr lang="tr-TR" sz="500" b="1" kern="0" dirty="0">
              <a:latin typeface="Calibri" panose="020F0502020204030204"/>
            </a:endParaRPr>
          </a:p>
        </p:txBody>
      </p:sp>
      <p:sp>
        <p:nvSpPr>
          <p:cNvPr id="8" name="Dikdörtgen 7"/>
          <p:cNvSpPr/>
          <p:nvPr/>
        </p:nvSpPr>
        <p:spPr>
          <a:xfrm flipH="1">
            <a:off x="-70338" y="1886456"/>
            <a:ext cx="494047" cy="2979277"/>
          </a:xfrm>
          <a:prstGeom prst="rect">
            <a:avLst/>
          </a:prstGeom>
        </p:spPr>
        <p:txBody>
          <a:bodyPr wrap="square">
            <a:spAutoFit/>
          </a:bodyPr>
          <a:lstStyle/>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marL="444500"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marL="444500" algn="just">
              <a:lnSpc>
                <a:spcPct val="110000"/>
              </a:lnSpc>
              <a:spcAft>
                <a:spcPts val="600"/>
              </a:spcAft>
            </a:pPr>
            <a:endParaRPr lang="tr-TR" sz="900" b="1" dirty="0">
              <a:solidFill>
                <a:srgbClr val="002060"/>
              </a:solidFill>
              <a:ea typeface="Calibri" panose="020F0502020204030204" pitchFamily="34" charset="0"/>
              <a:cs typeface="Calibri" panose="020F0502020204030204" pitchFamily="34" charset="0"/>
            </a:endParaRPr>
          </a:p>
          <a:p>
            <a:pPr marL="444500" algn="just">
              <a:lnSpc>
                <a:spcPct val="110000"/>
              </a:lnSpc>
              <a:spcAft>
                <a:spcPts val="600"/>
              </a:spcAft>
            </a:pPr>
            <a:endParaRPr lang="tr-TR" sz="800" b="1" dirty="0">
              <a:solidFill>
                <a:srgbClr val="CC0000"/>
              </a:solidFill>
              <a:ea typeface="Calibri" panose="020F0502020204030204" pitchFamily="34" charset="0"/>
              <a:cs typeface="Calibri" panose="020F0502020204030204" pitchFamily="34" charset="0"/>
            </a:endParaRPr>
          </a:p>
        </p:txBody>
      </p:sp>
      <p:sp>
        <p:nvSpPr>
          <p:cNvPr id="2" name="Dikdörtgen 1"/>
          <p:cNvSpPr/>
          <p:nvPr/>
        </p:nvSpPr>
        <p:spPr>
          <a:xfrm>
            <a:off x="518649" y="465393"/>
            <a:ext cx="5386851" cy="1200329"/>
          </a:xfrm>
          <a:prstGeom prst="rect">
            <a:avLst/>
          </a:prstGeom>
        </p:spPr>
        <p:txBody>
          <a:bodyPr wrap="square">
            <a:spAutoFit/>
          </a:bodyPr>
          <a:lstStyle/>
          <a:p>
            <a:pPr algn="ctr">
              <a:spcBef>
                <a:spcPts val="600"/>
              </a:spcBef>
            </a:pPr>
            <a:r>
              <a:rPr lang="tr-TR" sz="2400" b="1" dirty="0" smtClean="0">
                <a:solidFill>
                  <a:srgbClr val="C00000"/>
                </a:solidFill>
                <a:latin typeface="Bahnschrift" panose="020B0502040204020203" pitchFamily="34" charset="0"/>
              </a:rPr>
              <a:t>ÖKC </a:t>
            </a:r>
            <a:r>
              <a:rPr lang="tr-TR" sz="2400" b="1" dirty="0">
                <a:solidFill>
                  <a:srgbClr val="C00000"/>
                </a:solidFill>
                <a:latin typeface="Bahnschrift" panose="020B0502040204020203" pitchFamily="34" charset="0"/>
              </a:rPr>
              <a:t>ve POS cihazları ile ilgili Bakanlık düzenlemelerine </a:t>
            </a:r>
            <a:r>
              <a:rPr lang="tr-TR" sz="2400" b="1" dirty="0" smtClean="0">
                <a:solidFill>
                  <a:srgbClr val="C00000"/>
                </a:solidFill>
                <a:latin typeface="Bahnschrift" panose="020B0502040204020203" pitchFamily="34" charset="0"/>
              </a:rPr>
              <a:t>uyulmaması </a:t>
            </a:r>
            <a:endParaRPr lang="tr-TR" sz="2400" b="1" dirty="0">
              <a:solidFill>
                <a:srgbClr val="C00000"/>
              </a:solidFill>
              <a:latin typeface="Bahnschrift" panose="020B0502040204020203" pitchFamily="34" charset="0"/>
            </a:endParaRPr>
          </a:p>
        </p:txBody>
      </p:sp>
      <p:sp>
        <p:nvSpPr>
          <p:cNvPr id="7" name="Slayt Numarası Yer Tutucusu 6"/>
          <p:cNvSpPr>
            <a:spLocks noGrp="1"/>
          </p:cNvSpPr>
          <p:nvPr>
            <p:ph type="sldNum" sz="quarter" idx="12"/>
          </p:nvPr>
        </p:nvSpPr>
        <p:spPr/>
        <p:txBody>
          <a:bodyPr/>
          <a:lstStyle/>
          <a:p>
            <a:fld id="{494D7B32-34C5-46C2-8F1D-CDBEC5A93F4E}" type="slidenum">
              <a:rPr lang="en-US" smtClean="0">
                <a:solidFill>
                  <a:srgbClr val="002060"/>
                </a:solidFill>
              </a:rPr>
              <a:pPr/>
              <a:t>26</a:t>
            </a:fld>
            <a:endParaRPr lang="en-US" dirty="0">
              <a:solidFill>
                <a:srgbClr val="002060"/>
              </a:solidFill>
            </a:endParaRPr>
          </a:p>
        </p:txBody>
      </p:sp>
      <p:sp>
        <p:nvSpPr>
          <p:cNvPr id="4" name="Dikdörtgen 3"/>
          <p:cNvSpPr/>
          <p:nvPr/>
        </p:nvSpPr>
        <p:spPr>
          <a:xfrm>
            <a:off x="518649" y="1779947"/>
            <a:ext cx="5386851" cy="4462760"/>
          </a:xfrm>
          <a:prstGeom prst="rect">
            <a:avLst/>
          </a:prstGeom>
        </p:spPr>
        <p:txBody>
          <a:bodyPr wrap="square">
            <a:spAutoFit/>
          </a:bodyPr>
          <a:lstStyle/>
          <a:p>
            <a:pPr>
              <a:spcBef>
                <a:spcPts val="600"/>
              </a:spcBef>
            </a:pPr>
            <a:r>
              <a:rPr lang="tr-TR" sz="2400" b="1" dirty="0" smtClean="0">
                <a:solidFill>
                  <a:srgbClr val="002060"/>
                </a:solidFill>
                <a:latin typeface="Bahnschrift" panose="020B0502040204020203" pitchFamily="34" charset="0"/>
              </a:rPr>
              <a:t>Banka</a:t>
            </a:r>
            <a:r>
              <a:rPr lang="tr-TR" sz="2400" b="1" dirty="0">
                <a:solidFill>
                  <a:srgbClr val="002060"/>
                </a:solidFill>
                <a:latin typeface="Bahnschrift" panose="020B0502040204020203" pitchFamily="34" charset="0"/>
              </a:rPr>
              <a:t>, ödeme kuruluşu, </a:t>
            </a:r>
            <a:r>
              <a:rPr lang="tr-TR" sz="2400" b="1" dirty="0" smtClean="0">
                <a:solidFill>
                  <a:srgbClr val="002060"/>
                </a:solidFill>
                <a:latin typeface="Bahnschrift" panose="020B0502040204020203" pitchFamily="34" charset="0"/>
              </a:rPr>
              <a:t>güvenli </a:t>
            </a:r>
            <a:r>
              <a:rPr lang="tr-TR" sz="2400" b="1" dirty="0">
                <a:solidFill>
                  <a:srgbClr val="002060"/>
                </a:solidFill>
                <a:latin typeface="Bahnschrift" panose="020B0502040204020203" pitchFamily="34" charset="0"/>
              </a:rPr>
              <a:t>servis sağlayıcı, sipariş-satış vb. uygulama yazılımı gerçekleştirenlere, </a:t>
            </a:r>
            <a:endParaRPr lang="tr-TR" sz="2400" b="1" dirty="0" smtClean="0">
              <a:solidFill>
                <a:srgbClr val="002060"/>
              </a:solidFill>
              <a:latin typeface="Bahnschrift" panose="020B0502040204020203" pitchFamily="34" charset="0"/>
            </a:endParaRPr>
          </a:p>
          <a:p>
            <a:pPr>
              <a:spcBef>
                <a:spcPts val="600"/>
              </a:spcBef>
            </a:pPr>
            <a:r>
              <a:rPr lang="tr-TR" sz="2400" b="1" dirty="0" smtClean="0">
                <a:solidFill>
                  <a:srgbClr val="002060"/>
                </a:solidFill>
                <a:latin typeface="Bahnschrift" panose="020B0502040204020203" pitchFamily="34" charset="0"/>
              </a:rPr>
              <a:t>e-Belge </a:t>
            </a:r>
            <a:r>
              <a:rPr lang="tr-TR" sz="2400" b="1" dirty="0">
                <a:solidFill>
                  <a:srgbClr val="002060"/>
                </a:solidFill>
                <a:latin typeface="Bahnschrift" panose="020B0502040204020203" pitchFamily="34" charset="0"/>
              </a:rPr>
              <a:t>ve e-Defter uygulamalarına ilişkin hizmet veren özel </a:t>
            </a:r>
            <a:r>
              <a:rPr lang="tr-TR" sz="2400" b="1" dirty="0" err="1">
                <a:solidFill>
                  <a:srgbClr val="002060"/>
                </a:solidFill>
                <a:latin typeface="Bahnschrift" panose="020B0502040204020203" pitchFamily="34" charset="0"/>
              </a:rPr>
              <a:t>entegratör</a:t>
            </a:r>
            <a:r>
              <a:rPr lang="tr-TR" sz="2400" b="1" dirty="0">
                <a:solidFill>
                  <a:srgbClr val="002060"/>
                </a:solidFill>
                <a:latin typeface="Bahnschrift" panose="020B0502040204020203" pitchFamily="34" charset="0"/>
              </a:rPr>
              <a:t> ve uyumlu yazılım şirketlerine</a:t>
            </a:r>
            <a:r>
              <a:rPr lang="tr-TR" sz="2400" b="1" dirty="0" smtClean="0">
                <a:solidFill>
                  <a:srgbClr val="002060"/>
                </a:solidFill>
                <a:latin typeface="Bahnschrift" panose="020B0502040204020203" pitchFamily="34" charset="0"/>
              </a:rPr>
              <a:t>,</a:t>
            </a:r>
          </a:p>
          <a:p>
            <a:pPr>
              <a:spcBef>
                <a:spcPts val="600"/>
              </a:spcBef>
            </a:pPr>
            <a:r>
              <a:rPr lang="tr-TR" sz="2400" b="1" dirty="0" smtClean="0">
                <a:solidFill>
                  <a:srgbClr val="002060"/>
                </a:solidFill>
                <a:latin typeface="Bahnschrift" panose="020B0502040204020203" pitchFamily="34" charset="0"/>
              </a:rPr>
              <a:t>her </a:t>
            </a:r>
            <a:r>
              <a:rPr lang="tr-TR" sz="2400" b="1" dirty="0">
                <a:solidFill>
                  <a:srgbClr val="002060"/>
                </a:solidFill>
                <a:latin typeface="Bahnschrift" panose="020B0502040204020203" pitchFamily="34" charset="0"/>
              </a:rPr>
              <a:t>bir tespit için </a:t>
            </a:r>
            <a:r>
              <a:rPr lang="tr-TR" sz="2400" b="1" dirty="0" smtClean="0">
                <a:solidFill>
                  <a:srgbClr val="002060"/>
                </a:solidFill>
                <a:latin typeface="Bahnschrift" panose="020B0502040204020203" pitchFamily="34" charset="0"/>
              </a:rPr>
              <a:t>200 bin TL özel </a:t>
            </a:r>
            <a:r>
              <a:rPr lang="tr-TR" sz="2400" b="1" dirty="0">
                <a:solidFill>
                  <a:srgbClr val="002060"/>
                </a:solidFill>
                <a:latin typeface="Bahnschrift" panose="020B0502040204020203" pitchFamily="34" charset="0"/>
              </a:rPr>
              <a:t>usulsüzlük </a:t>
            </a:r>
            <a:r>
              <a:rPr lang="tr-TR" sz="2400" b="1" dirty="0" smtClean="0">
                <a:solidFill>
                  <a:srgbClr val="002060"/>
                </a:solidFill>
                <a:latin typeface="Bahnschrift" panose="020B0502040204020203" pitchFamily="34" charset="0"/>
              </a:rPr>
              <a:t>cezası kesilecektir. </a:t>
            </a:r>
          </a:p>
          <a:p>
            <a:pPr>
              <a:spcBef>
                <a:spcPts val="600"/>
              </a:spcBef>
            </a:pPr>
            <a:r>
              <a:rPr lang="tr-TR" sz="2400" b="1" dirty="0" smtClean="0">
                <a:solidFill>
                  <a:srgbClr val="002060"/>
                </a:solidFill>
                <a:latin typeface="Bahnschrift" panose="020B0502040204020203" pitchFamily="34" charset="0"/>
              </a:rPr>
              <a:t>Üst </a:t>
            </a:r>
            <a:r>
              <a:rPr lang="tr-TR" sz="2400" b="1" dirty="0">
                <a:solidFill>
                  <a:srgbClr val="002060"/>
                </a:solidFill>
                <a:latin typeface="Bahnschrift" panose="020B0502040204020203" pitchFamily="34" charset="0"/>
              </a:rPr>
              <a:t>sınır bir takvim yılında 20 </a:t>
            </a:r>
            <a:r>
              <a:rPr lang="tr-TR" sz="2400" b="1" dirty="0" smtClean="0">
                <a:solidFill>
                  <a:srgbClr val="002060"/>
                </a:solidFill>
                <a:latin typeface="Bahnschrift" panose="020B0502040204020203" pitchFamily="34" charset="0"/>
              </a:rPr>
              <a:t>milyon TL’dir.</a:t>
            </a:r>
          </a:p>
          <a:p>
            <a:pPr algn="just">
              <a:spcBef>
                <a:spcPts val="600"/>
              </a:spcBef>
            </a:pPr>
            <a:endParaRPr lang="tr-TR" sz="2400" b="1" dirty="0" smtClean="0">
              <a:solidFill>
                <a:srgbClr val="002060"/>
              </a:solidFill>
              <a:latin typeface="Bahnschrift" panose="020B0502040204020203" pitchFamily="34" charset="0"/>
            </a:endParaRPr>
          </a:p>
        </p:txBody>
      </p:sp>
      <p:sp>
        <p:nvSpPr>
          <p:cNvPr id="3" name="Dikdörtgen 2"/>
          <p:cNvSpPr/>
          <p:nvPr/>
        </p:nvSpPr>
        <p:spPr>
          <a:xfrm>
            <a:off x="5532666" y="465393"/>
            <a:ext cx="6096000" cy="1200329"/>
          </a:xfrm>
          <a:prstGeom prst="rect">
            <a:avLst/>
          </a:prstGeom>
        </p:spPr>
        <p:txBody>
          <a:bodyPr>
            <a:spAutoFit/>
          </a:bodyPr>
          <a:lstStyle/>
          <a:p>
            <a:pPr marL="88900" algn="ctr"/>
            <a:r>
              <a:rPr lang="tr-TR" sz="2400" b="1" dirty="0">
                <a:solidFill>
                  <a:srgbClr val="C00000"/>
                </a:solidFill>
                <a:latin typeface="Bahnschrift" panose="020B0502040204020203" pitchFamily="34" charset="0"/>
                <a:cs typeface="Times New Roman" panose="02020603050405020304" pitchFamily="18" charset="0"/>
              </a:rPr>
              <a:t>İnternet Üzerindeki Satış veya Kiralama İlanlarına Yönelik İstenilen Bilgileri Vermeyenlerin Cezalarının Artırılması</a:t>
            </a:r>
            <a:endParaRPr lang="tr-TR" sz="2400" b="1" dirty="0">
              <a:solidFill>
                <a:srgbClr val="C00000"/>
              </a:solidFill>
              <a:latin typeface="Bahnschrift" panose="020B0502040204020203" pitchFamily="34" charset="0"/>
            </a:endParaRPr>
          </a:p>
        </p:txBody>
      </p:sp>
      <p:sp>
        <p:nvSpPr>
          <p:cNvPr id="6" name="Dikdörtgen 5"/>
          <p:cNvSpPr/>
          <p:nvPr/>
        </p:nvSpPr>
        <p:spPr>
          <a:xfrm>
            <a:off x="6096000" y="1862065"/>
            <a:ext cx="5532666" cy="4630819"/>
          </a:xfrm>
          <a:prstGeom prst="rect">
            <a:avLst/>
          </a:prstGeom>
        </p:spPr>
        <p:txBody>
          <a:bodyPr wrap="square">
            <a:spAutoFit/>
          </a:bodyPr>
          <a:lstStyle/>
          <a:p>
            <a:pPr>
              <a:lnSpc>
                <a:spcPct val="120000"/>
              </a:lnSpc>
              <a:spcBef>
                <a:spcPts val="600"/>
              </a:spcBef>
              <a:spcAft>
                <a:spcPts val="600"/>
              </a:spcAft>
            </a:pPr>
            <a:r>
              <a:rPr lang="tr-TR" sz="2400" b="1" dirty="0" smtClean="0">
                <a:solidFill>
                  <a:srgbClr val="002060"/>
                </a:solidFill>
                <a:latin typeface="Bahnschrift" panose="020B0502040204020203" pitchFamily="34" charset="0"/>
                <a:cs typeface="Times New Roman" panose="02020603050405020304" pitchFamily="18" charset="0"/>
              </a:rPr>
              <a:t>İnternet üzerindeki elektronik </a:t>
            </a:r>
            <a:r>
              <a:rPr lang="tr-TR" sz="2400" b="1" dirty="0">
                <a:solidFill>
                  <a:srgbClr val="002060"/>
                </a:solidFill>
                <a:latin typeface="Bahnschrift" panose="020B0502040204020203" pitchFamily="34" charset="0"/>
                <a:cs typeface="Times New Roman" panose="02020603050405020304" pitchFamily="18" charset="0"/>
              </a:rPr>
              <a:t>ticarete ilişkin satış, kiralama gibi ilanlara ilişkin bilgiler gerçek ve tüzel kişi aracı hizmet sağlayıcılar tarafından Gelir İdaresi Başkanlığına bildirilmektedir. </a:t>
            </a:r>
          </a:p>
          <a:p>
            <a:pPr>
              <a:lnSpc>
                <a:spcPct val="120000"/>
              </a:lnSpc>
              <a:spcBef>
                <a:spcPts val="600"/>
              </a:spcBef>
              <a:spcAft>
                <a:spcPts val="600"/>
              </a:spcAft>
            </a:pPr>
            <a:r>
              <a:rPr lang="tr-TR" sz="2400" b="1" dirty="0">
                <a:solidFill>
                  <a:srgbClr val="002060"/>
                </a:solidFill>
                <a:latin typeface="Bahnschrift" panose="020B0502040204020203" pitchFamily="34" charset="0"/>
                <a:cs typeface="Times New Roman" panose="02020603050405020304" pitchFamily="18" charset="0"/>
              </a:rPr>
              <a:t>İstenilen bilgileri vermeyen mükellefler adına her bir bildirim için 10 milyon lirayı aşmamak üzere bildirime konu her bilgi için </a:t>
            </a:r>
            <a:r>
              <a:rPr lang="tr-TR" sz="2400" b="1" dirty="0">
                <a:solidFill>
                  <a:srgbClr val="C00000"/>
                </a:solidFill>
                <a:latin typeface="Bahnschrift" panose="020B0502040204020203" pitchFamily="34" charset="0"/>
                <a:cs typeface="Times New Roman" panose="02020603050405020304" pitchFamily="18" charset="0"/>
              </a:rPr>
              <a:t>20 bin TL </a:t>
            </a:r>
            <a:r>
              <a:rPr lang="tr-TR" sz="2400" b="1" dirty="0">
                <a:solidFill>
                  <a:srgbClr val="002060"/>
                </a:solidFill>
                <a:latin typeface="Bahnschrift" panose="020B0502040204020203" pitchFamily="34" charset="0"/>
                <a:cs typeface="Times New Roman" panose="02020603050405020304" pitchFamily="18" charset="0"/>
              </a:rPr>
              <a:t>ceza kesilecektir. </a:t>
            </a:r>
          </a:p>
        </p:txBody>
      </p:sp>
    </p:spTree>
    <p:extLst>
      <p:ext uri="{BB962C8B-B14F-4D97-AF65-F5344CB8AC3E}">
        <p14:creationId xmlns:p14="http://schemas.microsoft.com/office/powerpoint/2010/main" val="24251723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07223" y="70775"/>
            <a:ext cx="10663850" cy="1100238"/>
          </a:xfrm>
          <a:prstGeom prst="rect">
            <a:avLst/>
          </a:prstGeom>
        </p:spPr>
        <p:txBody>
          <a:bodyPr wrap="square">
            <a:spAutoFit/>
          </a:bodyPr>
          <a:lstStyle/>
          <a:p>
            <a:pPr lvl="1" algn="ctr">
              <a:lnSpc>
                <a:spcPct val="102000"/>
              </a:lnSpc>
            </a:pPr>
            <a:r>
              <a:rPr lang="tr-TR" sz="2200" b="1" dirty="0">
                <a:solidFill>
                  <a:srgbClr val="C00000"/>
                </a:solidFill>
                <a:latin typeface="Bahnschrift" panose="020B0502040204020203" pitchFamily="34" charset="0"/>
                <a:ea typeface="Calibri" panose="020F0502020204030204" pitchFamily="34" charset="0"/>
                <a:cs typeface="Calibri" panose="020F0502020204030204" pitchFamily="34" charset="0"/>
              </a:rPr>
              <a:t>Sahte Belge Düzenlediği İçin Mükellefiyeti Kapatılanların İlişkili Olduğu Mükellefler ile Gerçek Faaliyetinin Yanında Sahte Belge Düzenleyen Mükelleflerden İstenilen Teminatın Verilmemesi Halinde Ceza Kesilmesi</a:t>
            </a:r>
          </a:p>
        </p:txBody>
      </p:sp>
      <p:sp>
        <p:nvSpPr>
          <p:cNvPr id="3" name="Dikdörtgen 2"/>
          <p:cNvSpPr/>
          <p:nvPr/>
        </p:nvSpPr>
        <p:spPr>
          <a:xfrm>
            <a:off x="491760" y="1237688"/>
            <a:ext cx="11212560" cy="5620321"/>
          </a:xfrm>
          <a:prstGeom prst="rect">
            <a:avLst/>
          </a:prstGeom>
        </p:spPr>
        <p:txBody>
          <a:bodyPr wrap="square">
            <a:spAutoFit/>
          </a:bodyPr>
          <a:lstStyle/>
          <a:p>
            <a:pPr algn="just">
              <a:lnSpc>
                <a:spcPct val="120000"/>
              </a:lnSpc>
              <a:spcBef>
                <a:spcPts val="600"/>
              </a:spcBef>
            </a:pPr>
            <a:r>
              <a:rPr lang="tr-TR" sz="1700" b="1" dirty="0">
                <a:solidFill>
                  <a:srgbClr val="002060"/>
                </a:solidFill>
                <a:latin typeface="Bahnschrift" panose="020B0502040204020203" pitchFamily="34" charset="0"/>
                <a:cs typeface="Times New Roman" panose="02020603050405020304" pitchFamily="18" charset="0"/>
              </a:rPr>
              <a:t>Münhasıran sahte belge düzenleme amacıyla mükellefiyet tesis ettirdiği vergi inceleme raporu ile tespit edilip mükellefiyeti terkin edilenler ile bunlarla ilişkili olanların işe başlama bildirimlerinde mükellefiyet tesisi için belirlenen tutarlarda teminat göstermeleri istenilmektedir.</a:t>
            </a:r>
          </a:p>
          <a:p>
            <a:pPr algn="just">
              <a:lnSpc>
                <a:spcPct val="120000"/>
              </a:lnSpc>
              <a:spcBef>
                <a:spcPts val="600"/>
              </a:spcBef>
            </a:pPr>
            <a:r>
              <a:rPr lang="tr-TR" sz="1700" b="1" dirty="0">
                <a:solidFill>
                  <a:srgbClr val="002060"/>
                </a:solidFill>
                <a:latin typeface="Bahnschrift" panose="020B0502040204020203" pitchFamily="34" charset="0"/>
                <a:cs typeface="Times New Roman" panose="02020603050405020304" pitchFamily="18" charset="0"/>
              </a:rPr>
              <a:t>Bunların, kanuni temsilcisi ve %10’dan fazla oranda ortak oldukları şirketlerden de verilen sürede teminat gösterilmesi ve bu kişilerin vergi borçlarının ödenmesi veya söz konusu  kişilerin hukuki statülerine son verilmesi istenilmektedir. </a:t>
            </a:r>
          </a:p>
          <a:p>
            <a:pPr algn="just">
              <a:lnSpc>
                <a:spcPct val="120000"/>
              </a:lnSpc>
              <a:spcBef>
                <a:spcPts val="600"/>
              </a:spcBef>
            </a:pPr>
            <a:r>
              <a:rPr lang="tr-TR" sz="1700" b="1" dirty="0">
                <a:solidFill>
                  <a:srgbClr val="002060"/>
                </a:solidFill>
                <a:latin typeface="Bahnschrift" panose="020B0502040204020203" pitchFamily="34" charset="0"/>
                <a:cs typeface="Times New Roman" panose="02020603050405020304" pitchFamily="18" charset="0"/>
              </a:rPr>
              <a:t>Ayrıca, gerçek faaliyetinin yanında bir kısım belgeleri sahte olarak düzenlediği vergi inceleme raporu ile tespit edilen ve durumu kesinleşen mükelleflerden de teminat gösterilmesi istenilmektedir.</a:t>
            </a:r>
          </a:p>
          <a:p>
            <a:pPr algn="just">
              <a:lnSpc>
                <a:spcPct val="120000"/>
              </a:lnSpc>
              <a:spcBef>
                <a:spcPts val="600"/>
              </a:spcBef>
            </a:pPr>
            <a:r>
              <a:rPr lang="tr-TR" sz="1700" b="1" dirty="0">
                <a:solidFill>
                  <a:srgbClr val="002060"/>
                </a:solidFill>
                <a:latin typeface="Bahnschrift" panose="020B0502040204020203" pitchFamily="34" charset="0"/>
                <a:cs typeface="Times New Roman" panose="02020603050405020304" pitchFamily="18" charset="0"/>
              </a:rPr>
              <a:t>7524 sayılı </a:t>
            </a:r>
            <a:r>
              <a:rPr lang="tr-TR" sz="1700" b="1" dirty="0" smtClean="0">
                <a:solidFill>
                  <a:srgbClr val="002060"/>
                </a:solidFill>
                <a:latin typeface="Bahnschrift" panose="020B0502040204020203" pitchFamily="34" charset="0"/>
                <a:cs typeface="Times New Roman" panose="02020603050405020304" pitchFamily="18" charset="0"/>
              </a:rPr>
              <a:t>Kanunla;</a:t>
            </a:r>
            <a:endParaRPr lang="tr-TR" sz="1700" b="1" dirty="0">
              <a:solidFill>
                <a:srgbClr val="002060"/>
              </a:solidFill>
              <a:latin typeface="Bahnschrift" panose="020B0502040204020203" pitchFamily="34" charset="0"/>
              <a:cs typeface="Times New Roman" panose="02020603050405020304" pitchFamily="18" charset="0"/>
            </a:endParaRPr>
          </a:p>
          <a:p>
            <a:pPr marL="285750" indent="-285750" algn="just">
              <a:lnSpc>
                <a:spcPct val="120000"/>
              </a:lnSpc>
              <a:spcBef>
                <a:spcPts val="600"/>
              </a:spcBef>
              <a:buFont typeface="Wingdings" panose="05000000000000000000" pitchFamily="2" charset="2"/>
              <a:buChar char="ü"/>
            </a:pPr>
            <a:r>
              <a:rPr lang="tr-TR" sz="1700" b="1" dirty="0">
                <a:solidFill>
                  <a:srgbClr val="002060"/>
                </a:solidFill>
                <a:latin typeface="Bahnschrift" panose="020B0502040204020203" pitchFamily="34" charset="0"/>
                <a:cs typeface="Times New Roman" panose="02020603050405020304" pitchFamily="18" charset="0"/>
              </a:rPr>
              <a:t>teminatın verilme süresi 30 günden 60 güne çıkarılmıştır.</a:t>
            </a:r>
          </a:p>
          <a:p>
            <a:pPr marL="285750" indent="-285750" algn="just">
              <a:lnSpc>
                <a:spcPct val="120000"/>
              </a:lnSpc>
              <a:spcBef>
                <a:spcPts val="600"/>
              </a:spcBef>
              <a:buFont typeface="Wingdings" panose="05000000000000000000" pitchFamily="2" charset="2"/>
              <a:buChar char="ü"/>
            </a:pPr>
            <a:r>
              <a:rPr lang="tr-TR" sz="1700" b="1" dirty="0">
                <a:solidFill>
                  <a:srgbClr val="002060"/>
                </a:solidFill>
                <a:latin typeface="Bahnschrift" panose="020B0502040204020203" pitchFamily="34" charset="0"/>
                <a:cs typeface="Times New Roman" panose="02020603050405020304" pitchFamily="18" charset="0"/>
              </a:rPr>
              <a:t>mükelleflerden istenilecek teminatın üst sınırı belirlenmiştir.</a:t>
            </a:r>
          </a:p>
          <a:p>
            <a:pPr marL="285750" indent="-285750" algn="just">
              <a:lnSpc>
                <a:spcPct val="120000"/>
              </a:lnSpc>
              <a:spcBef>
                <a:spcPts val="600"/>
              </a:spcBef>
              <a:buFont typeface="Wingdings" panose="05000000000000000000" pitchFamily="2" charset="2"/>
              <a:buChar char="ü"/>
            </a:pPr>
            <a:r>
              <a:rPr lang="tr-TR" sz="1700" b="1" dirty="0">
                <a:solidFill>
                  <a:srgbClr val="002060"/>
                </a:solidFill>
                <a:latin typeface="Bahnschrift" panose="020B0502040204020203" pitchFamily="34" charset="0"/>
                <a:cs typeface="Times New Roman" panose="02020603050405020304" pitchFamily="18" charset="0"/>
              </a:rPr>
              <a:t>kendisinden teminat istenilen mükelleflerce teminat verme ve tamamlama zorunluluğuna uymayanlara verilmesi ve tamamlanması talep edilen </a:t>
            </a:r>
            <a:r>
              <a:rPr lang="tr-TR" sz="1700" b="1" dirty="0">
                <a:solidFill>
                  <a:srgbClr val="C00000"/>
                </a:solidFill>
                <a:latin typeface="Bahnschrift" panose="020B0502040204020203" pitchFamily="34" charset="0"/>
                <a:cs typeface="Times New Roman" panose="02020603050405020304" pitchFamily="18" charset="0"/>
              </a:rPr>
              <a:t>teminat tutarında (10 milyon TL’yi aşmamak üzere) özel usulsüzlük cezası kesilecektir.</a:t>
            </a:r>
          </a:p>
          <a:p>
            <a:pPr marL="285750" indent="-285750" algn="just">
              <a:lnSpc>
                <a:spcPct val="120000"/>
              </a:lnSpc>
              <a:spcBef>
                <a:spcPts val="600"/>
              </a:spcBef>
              <a:buFont typeface="Wingdings" panose="05000000000000000000" pitchFamily="2" charset="2"/>
              <a:buChar char="ü"/>
            </a:pPr>
            <a:r>
              <a:rPr lang="tr-TR" sz="1700" b="1" dirty="0">
                <a:solidFill>
                  <a:srgbClr val="002060"/>
                </a:solidFill>
                <a:latin typeface="Bahnschrift" panose="020B0502040204020203" pitchFamily="34" charset="0"/>
                <a:cs typeface="Times New Roman" panose="02020603050405020304" pitchFamily="18" charset="0"/>
              </a:rPr>
              <a:t>yükümlülüklerini yerine getiren mükelleflere; teminatın iadesine ve sorumluluklarının sonlanmasına ilişkin  düzenlemeler yapılmıştır.</a:t>
            </a:r>
          </a:p>
        </p:txBody>
      </p:sp>
      <p:sp>
        <p:nvSpPr>
          <p:cNvPr id="4" name="Slayt Numarası Yer Tutucusu 3"/>
          <p:cNvSpPr>
            <a:spLocks noGrp="1"/>
          </p:cNvSpPr>
          <p:nvPr>
            <p:ph type="sldNum" sz="quarter" idx="12"/>
          </p:nvPr>
        </p:nvSpPr>
        <p:spPr/>
        <p:txBody>
          <a:bodyPr/>
          <a:lstStyle/>
          <a:p>
            <a:fld id="{494D7B32-34C5-46C2-8F1D-CDBEC5A93F4E}" type="slidenum">
              <a:rPr lang="en-US" smtClean="0">
                <a:solidFill>
                  <a:srgbClr val="002060"/>
                </a:solidFill>
              </a:rPr>
              <a:pPr/>
              <a:t>27</a:t>
            </a:fld>
            <a:endParaRPr lang="en-US" dirty="0">
              <a:solidFill>
                <a:srgbClr val="002060"/>
              </a:solidFill>
            </a:endParaRPr>
          </a:p>
        </p:txBody>
      </p:sp>
    </p:spTree>
    <p:extLst>
      <p:ext uri="{BB962C8B-B14F-4D97-AF65-F5344CB8AC3E}">
        <p14:creationId xmlns:p14="http://schemas.microsoft.com/office/powerpoint/2010/main" val="30879367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827945" y="504896"/>
            <a:ext cx="8440693" cy="461665"/>
          </a:xfrm>
          <a:prstGeom prst="rect">
            <a:avLst/>
          </a:prstGeom>
        </p:spPr>
        <p:txBody>
          <a:bodyPr wrap="square">
            <a:spAutoFit/>
          </a:bodyPr>
          <a:lstStyle/>
          <a:p>
            <a:pPr marL="88900" algn="ctr"/>
            <a:r>
              <a:rPr lang="tr-TR" sz="2400" b="1" dirty="0">
                <a:solidFill>
                  <a:srgbClr val="C00000"/>
                </a:solidFill>
                <a:latin typeface="Bahnschrift" panose="020B0502040204020203" pitchFamily="34" charset="0"/>
              </a:rPr>
              <a:t>Uzlaşma Müessesesinin Cezalarla Sınırlandırılması</a:t>
            </a:r>
          </a:p>
        </p:txBody>
      </p:sp>
      <p:sp>
        <p:nvSpPr>
          <p:cNvPr id="3" name="Dikdörtgen 2"/>
          <p:cNvSpPr/>
          <p:nvPr/>
        </p:nvSpPr>
        <p:spPr>
          <a:xfrm>
            <a:off x="734484" y="1130085"/>
            <a:ext cx="10627614" cy="4637167"/>
          </a:xfrm>
          <a:prstGeom prst="rect">
            <a:avLst/>
          </a:prstGeom>
        </p:spPr>
        <p:txBody>
          <a:bodyPr wrap="square">
            <a:spAutoFit/>
          </a:bodyPr>
          <a:lstStyle/>
          <a:p>
            <a:pPr algn="just">
              <a:spcBef>
                <a:spcPts val="200"/>
              </a:spcBef>
              <a:spcAft>
                <a:spcPts val="200"/>
              </a:spcAft>
            </a:pPr>
            <a:r>
              <a:rPr lang="tr-TR" sz="2000" b="1" dirty="0">
                <a:solidFill>
                  <a:srgbClr val="002060"/>
                </a:solidFill>
                <a:latin typeface="Bahnschrift" panose="020B0502040204020203" pitchFamily="34" charset="0"/>
                <a:cs typeface="Times New Roman" panose="02020603050405020304" pitchFamily="18" charset="0"/>
              </a:rPr>
              <a:t>Mükellefler,</a:t>
            </a:r>
            <a:r>
              <a:rPr lang="tr-TR" sz="2000" b="1" dirty="0">
                <a:solidFill>
                  <a:srgbClr val="CC0000"/>
                </a:solidFill>
                <a:latin typeface="Bahnschrift" panose="020B0502040204020203" pitchFamily="34" charset="0"/>
                <a:cs typeface="Times New Roman" panose="02020603050405020304" pitchFamily="18" charset="0"/>
              </a:rPr>
              <a:t> </a:t>
            </a:r>
            <a:r>
              <a:rPr lang="tr-TR" sz="2000" b="1" dirty="0">
                <a:solidFill>
                  <a:srgbClr val="002060"/>
                </a:solidFill>
                <a:latin typeface="Bahnschrift" panose="020B0502040204020203" pitchFamily="34" charset="0"/>
                <a:cs typeface="Times New Roman" panose="02020603050405020304" pitchFamily="18" charset="0"/>
              </a:rPr>
              <a:t>213 sayılı Vergi Usul Kanununun Ek 1-12 </a:t>
            </a:r>
            <a:r>
              <a:rPr lang="tr-TR" sz="2000" b="1" dirty="0" err="1">
                <a:solidFill>
                  <a:srgbClr val="002060"/>
                </a:solidFill>
                <a:latin typeface="Bahnschrift" panose="020B0502040204020203" pitchFamily="34" charset="0"/>
                <a:cs typeface="Times New Roman" panose="02020603050405020304" pitchFamily="18" charset="0"/>
              </a:rPr>
              <a:t>nci</a:t>
            </a:r>
            <a:r>
              <a:rPr lang="tr-TR" sz="2000" b="1" dirty="0">
                <a:solidFill>
                  <a:srgbClr val="002060"/>
                </a:solidFill>
                <a:latin typeface="Bahnschrift" panose="020B0502040204020203" pitchFamily="34" charset="0"/>
                <a:cs typeface="Times New Roman" panose="02020603050405020304" pitchFamily="18" charset="0"/>
              </a:rPr>
              <a:t> maddelerinde yer alan düzenlemeler çerçevesinde tarhiyat öncesi ve tarhiyat sonrası uzlaşma müessesesinden yararlanabilmektedir. </a:t>
            </a:r>
          </a:p>
          <a:p>
            <a:endParaRPr lang="tr-TR" sz="800" b="1" dirty="0">
              <a:solidFill>
                <a:srgbClr val="002060"/>
              </a:solidFill>
              <a:latin typeface="Bahnschrift" panose="020B0502040204020203" pitchFamily="34" charset="0"/>
              <a:cs typeface="Times New Roman" panose="02020603050405020304" pitchFamily="18" charset="0"/>
            </a:endParaRPr>
          </a:p>
          <a:p>
            <a:pPr algn="just">
              <a:spcBef>
                <a:spcPts val="200"/>
              </a:spcBef>
              <a:spcAft>
                <a:spcPts val="200"/>
              </a:spcAft>
            </a:pPr>
            <a:r>
              <a:rPr lang="tr-TR" sz="2000" b="1" dirty="0">
                <a:solidFill>
                  <a:srgbClr val="002060"/>
                </a:solidFill>
                <a:latin typeface="Bahnschrift" panose="020B0502040204020203" pitchFamily="34" charset="0"/>
                <a:cs typeface="Times New Roman" panose="02020603050405020304" pitchFamily="18" charset="0"/>
              </a:rPr>
              <a:t>Mükellefler tarafından üzerinde uzlaşılan ve tutanakla tespit olunan hususlar hakkında dava açılamamaktadır.</a:t>
            </a:r>
          </a:p>
          <a:p>
            <a:pPr algn="just">
              <a:spcBef>
                <a:spcPts val="200"/>
              </a:spcBef>
              <a:spcAft>
                <a:spcPts val="200"/>
              </a:spcAft>
            </a:pPr>
            <a:endParaRPr lang="tr-TR" sz="800" b="1" dirty="0">
              <a:solidFill>
                <a:srgbClr val="002060"/>
              </a:solidFill>
              <a:latin typeface="Bahnschrift" panose="020B0502040204020203" pitchFamily="34" charset="0"/>
              <a:cs typeface="Times New Roman" panose="02020603050405020304" pitchFamily="18" charset="0"/>
            </a:endParaRPr>
          </a:p>
          <a:p>
            <a:pPr algn="just">
              <a:spcBef>
                <a:spcPts val="200"/>
              </a:spcBef>
              <a:spcAft>
                <a:spcPts val="200"/>
              </a:spcAft>
            </a:pPr>
            <a:r>
              <a:rPr lang="tr-TR" sz="2000" b="1" dirty="0">
                <a:solidFill>
                  <a:srgbClr val="002060"/>
                </a:solidFill>
                <a:latin typeface="Bahnschrift" panose="020B0502040204020203" pitchFamily="34" charset="0"/>
                <a:cs typeface="Times New Roman" panose="02020603050405020304" pitchFamily="18" charset="0"/>
              </a:rPr>
              <a:t>Kaçakçılık fiilleri nedeniyle kesilen 3 kat tutarındaki cezalar ile bu fiillere iştirak edenlere kesilen cezalar uzlaşma kapsamına girmemektedir.</a:t>
            </a:r>
          </a:p>
          <a:p>
            <a:pPr algn="just">
              <a:spcBef>
                <a:spcPts val="200"/>
              </a:spcBef>
              <a:spcAft>
                <a:spcPts val="200"/>
              </a:spcAft>
            </a:pPr>
            <a:endParaRPr lang="tr-TR" sz="800" b="1" dirty="0">
              <a:solidFill>
                <a:srgbClr val="002060"/>
              </a:solidFill>
              <a:latin typeface="Bahnschrift" panose="020B0502040204020203" pitchFamily="34" charset="0"/>
              <a:cs typeface="Times New Roman" panose="02020603050405020304" pitchFamily="18" charset="0"/>
            </a:endParaRPr>
          </a:p>
          <a:p>
            <a:pPr algn="just">
              <a:spcBef>
                <a:spcPts val="200"/>
              </a:spcBef>
              <a:spcAft>
                <a:spcPts val="200"/>
              </a:spcAft>
            </a:pPr>
            <a:r>
              <a:rPr lang="tr-TR" sz="2000" b="1" dirty="0">
                <a:solidFill>
                  <a:srgbClr val="002060"/>
                </a:solidFill>
                <a:latin typeface="Bahnschrift" panose="020B0502040204020203" pitchFamily="34" charset="0"/>
                <a:cs typeface="Times New Roman" panose="02020603050405020304" pitchFamily="18" charset="0"/>
              </a:rPr>
              <a:t>7524 sayılı Kanunla tarh edilen </a:t>
            </a:r>
            <a:r>
              <a:rPr lang="tr-TR" sz="2000" b="1" dirty="0">
                <a:solidFill>
                  <a:srgbClr val="C00000"/>
                </a:solidFill>
                <a:latin typeface="Bahnschrift" panose="020B0502040204020203" pitchFamily="34" charset="0"/>
                <a:cs typeface="Times New Roman" panose="02020603050405020304" pitchFamily="18" charset="0"/>
              </a:rPr>
              <a:t>vergi aslı uzlaşma konusu dışına çıkarılmıştır. </a:t>
            </a:r>
          </a:p>
          <a:p>
            <a:pPr algn="just">
              <a:spcBef>
                <a:spcPts val="200"/>
              </a:spcBef>
              <a:spcAft>
                <a:spcPts val="200"/>
              </a:spcAft>
            </a:pPr>
            <a:endParaRPr lang="tr-TR" sz="800" b="1" dirty="0">
              <a:solidFill>
                <a:srgbClr val="002060"/>
              </a:solidFill>
              <a:latin typeface="Bahnschrift" panose="020B0502040204020203" pitchFamily="34" charset="0"/>
              <a:cs typeface="Times New Roman" panose="02020603050405020304" pitchFamily="18" charset="0"/>
            </a:endParaRPr>
          </a:p>
          <a:p>
            <a:pPr algn="just">
              <a:spcBef>
                <a:spcPts val="200"/>
              </a:spcBef>
              <a:spcAft>
                <a:spcPts val="200"/>
              </a:spcAft>
            </a:pPr>
            <a:r>
              <a:rPr lang="tr-TR" sz="2000" b="1" dirty="0">
                <a:solidFill>
                  <a:srgbClr val="002060"/>
                </a:solidFill>
                <a:latin typeface="Bahnschrift" panose="020B0502040204020203" pitchFamily="34" charset="0"/>
                <a:cs typeface="Times New Roman" panose="02020603050405020304" pitchFamily="18" charset="0"/>
              </a:rPr>
              <a:t>Geçici madde düzenlemesi gereğince, 2/8/2024 tarihinden önce uzlaşma talep edildiği halde henüz uzlaşma günü verilmemiş, uzlaşma günü verilmiş ancak uzlaşma görüşmesi yapılmamış ya da çeşitli nedenlerle uzlaşma günü ertelenmiş veya uzlaşma talep süresi geçmemiş olan vergi ve cezalara ilişkin eski hükümler uygulanacaktır.</a:t>
            </a:r>
          </a:p>
        </p:txBody>
      </p:sp>
      <p:sp>
        <p:nvSpPr>
          <p:cNvPr id="4" name="Slayt Numarası Yer Tutucusu 3"/>
          <p:cNvSpPr>
            <a:spLocks noGrp="1"/>
          </p:cNvSpPr>
          <p:nvPr>
            <p:ph type="sldNum" sz="quarter" idx="12"/>
          </p:nvPr>
        </p:nvSpPr>
        <p:spPr>
          <a:xfrm>
            <a:off x="9448802" y="6510468"/>
            <a:ext cx="2743200" cy="365125"/>
          </a:xfrm>
        </p:spPr>
        <p:txBody>
          <a:bodyPr/>
          <a:lstStyle/>
          <a:p>
            <a:fld id="{494D7B32-34C5-46C2-8F1D-CDBEC5A93F4E}" type="slidenum">
              <a:rPr lang="en-US" smtClean="0">
                <a:solidFill>
                  <a:srgbClr val="002060"/>
                </a:solidFill>
              </a:rPr>
              <a:pPr/>
              <a:t>28</a:t>
            </a:fld>
            <a:endParaRPr lang="en-US" dirty="0">
              <a:solidFill>
                <a:srgbClr val="002060"/>
              </a:solidFill>
            </a:endParaRPr>
          </a:p>
        </p:txBody>
      </p:sp>
    </p:spTree>
    <p:extLst>
      <p:ext uri="{BB962C8B-B14F-4D97-AF65-F5344CB8AC3E}">
        <p14:creationId xmlns:p14="http://schemas.microsoft.com/office/powerpoint/2010/main" val="6952549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494D7B32-34C5-46C2-8F1D-CDBEC5A93F4E}" type="slidenum">
              <a:rPr lang="en-US" smtClean="0">
                <a:solidFill>
                  <a:prstClr val="black">
                    <a:tint val="75000"/>
                  </a:prstClr>
                </a:solidFill>
              </a:rPr>
              <a:pPr/>
              <a:t>29</a:t>
            </a:fld>
            <a:endParaRPr lang="en-US">
              <a:solidFill>
                <a:prstClr val="black">
                  <a:tint val="75000"/>
                </a:prstClr>
              </a:solidFill>
            </a:endParaRPr>
          </a:p>
        </p:txBody>
      </p:sp>
      <p:sp>
        <p:nvSpPr>
          <p:cNvPr id="3" name="Dikdörtgen 2"/>
          <p:cNvSpPr/>
          <p:nvPr/>
        </p:nvSpPr>
        <p:spPr>
          <a:xfrm>
            <a:off x="1773574" y="2443146"/>
            <a:ext cx="8948283" cy="646331"/>
          </a:xfrm>
          <a:prstGeom prst="rect">
            <a:avLst/>
          </a:prstGeom>
        </p:spPr>
        <p:txBody>
          <a:bodyPr wrap="none">
            <a:spAutoFit/>
          </a:bodyPr>
          <a:lstStyle/>
          <a:p>
            <a:r>
              <a:rPr lang="tr-TR" sz="3600" b="1" dirty="0">
                <a:solidFill>
                  <a:srgbClr val="C00000"/>
                </a:solidFill>
                <a:latin typeface="Bahnschrift" panose="020B0502040204020203" pitchFamily="34" charset="0"/>
              </a:rPr>
              <a:t>6183 sayılı </a:t>
            </a:r>
            <a:r>
              <a:rPr lang="tr-TR" sz="3600" b="1" dirty="0" smtClean="0">
                <a:solidFill>
                  <a:srgbClr val="C00000"/>
                </a:solidFill>
                <a:latin typeface="Bahnschrift" panose="020B0502040204020203" pitchFamily="34" charset="0"/>
              </a:rPr>
              <a:t>Kanunda Yapılan Düzenlemeler </a:t>
            </a:r>
            <a:endParaRPr lang="tr-TR" sz="3600" b="1" dirty="0">
              <a:solidFill>
                <a:srgbClr val="C00000"/>
              </a:solidFill>
              <a:latin typeface="Bahnschrift" panose="020B0502040204020203" pitchFamily="34" charset="0"/>
            </a:endParaRPr>
          </a:p>
        </p:txBody>
      </p:sp>
    </p:spTree>
    <p:extLst>
      <p:ext uri="{BB962C8B-B14F-4D97-AF65-F5344CB8AC3E}">
        <p14:creationId xmlns:p14="http://schemas.microsoft.com/office/powerpoint/2010/main" val="3309134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282007"/>
            <a:ext cx="11494400" cy="978729"/>
          </a:xfrm>
          <a:prstGeom prst="rect">
            <a:avLst/>
          </a:prstGeom>
        </p:spPr>
        <p:txBody>
          <a:bodyPr wrap="square">
            <a:spAutoFit/>
          </a:bodyPr>
          <a:lstStyle/>
          <a:p>
            <a:pPr marL="715963" lvl="2" algn="ctr">
              <a:lnSpc>
                <a:spcPct val="120000"/>
              </a:lnSpc>
              <a:spcBef>
                <a:spcPts val="0"/>
              </a:spcBef>
            </a:pPr>
            <a:r>
              <a:rPr lang="tr-TR" sz="2400" b="1" dirty="0">
                <a:solidFill>
                  <a:srgbClr val="C00000"/>
                </a:solidFill>
                <a:latin typeface="Bahnschrift" panose="020B0502040204020203" pitchFamily="34" charset="0"/>
              </a:rPr>
              <a:t>Kamudan Yapılan Ödemelerde Borcu Yoktur Uygulamasının </a:t>
            </a:r>
            <a:endParaRPr lang="tr-TR" sz="2400" b="1" dirty="0" smtClean="0">
              <a:solidFill>
                <a:srgbClr val="C00000"/>
              </a:solidFill>
              <a:latin typeface="Bahnschrift" panose="020B0502040204020203" pitchFamily="34" charset="0"/>
            </a:endParaRPr>
          </a:p>
          <a:p>
            <a:pPr marL="715963" lvl="2" algn="ctr">
              <a:lnSpc>
                <a:spcPct val="120000"/>
              </a:lnSpc>
              <a:spcBef>
                <a:spcPts val="0"/>
              </a:spcBef>
            </a:pPr>
            <a:r>
              <a:rPr lang="tr-TR" sz="2400" b="1" dirty="0" smtClean="0">
                <a:solidFill>
                  <a:srgbClr val="C00000"/>
                </a:solidFill>
                <a:latin typeface="Bahnschrift" panose="020B0502040204020203" pitchFamily="34" charset="0"/>
              </a:rPr>
              <a:t>Etkinliğinin Artırılması </a:t>
            </a:r>
          </a:p>
        </p:txBody>
      </p:sp>
      <p:sp>
        <p:nvSpPr>
          <p:cNvPr id="3" name="Dikdörtgen 2"/>
          <p:cNvSpPr/>
          <p:nvPr/>
        </p:nvSpPr>
        <p:spPr>
          <a:xfrm>
            <a:off x="618309" y="1260736"/>
            <a:ext cx="11073384" cy="4893647"/>
          </a:xfrm>
          <a:prstGeom prst="rect">
            <a:avLst/>
          </a:prstGeom>
        </p:spPr>
        <p:txBody>
          <a:bodyPr wrap="square">
            <a:spAutoFit/>
          </a:bodyPr>
          <a:lstStyle/>
          <a:p>
            <a:pPr algn="just"/>
            <a:endParaRPr lang="tr-TR" sz="1200" b="1" dirty="0">
              <a:solidFill>
                <a:srgbClr val="002060"/>
              </a:solidFill>
              <a:latin typeface="Bahnschrift" panose="020B0502040204020203" pitchFamily="34" charset="0"/>
              <a:cs typeface="Times New Roman" panose="02020603050405020304" pitchFamily="18" charset="0"/>
            </a:endParaRPr>
          </a:p>
          <a:p>
            <a:pPr algn="just"/>
            <a:r>
              <a:rPr lang="tr-TR" sz="2400" b="1" dirty="0" smtClean="0">
                <a:solidFill>
                  <a:srgbClr val="002060"/>
                </a:solidFill>
                <a:latin typeface="Bahnschrift" panose="020B0502040204020203" pitchFamily="34" charset="0"/>
                <a:cs typeface="Times New Roman" panose="02020603050405020304" pitchFamily="18" charset="0"/>
              </a:rPr>
              <a:t>6183 </a:t>
            </a:r>
            <a:r>
              <a:rPr lang="tr-TR" sz="2400" b="1" dirty="0">
                <a:solidFill>
                  <a:srgbClr val="002060"/>
                </a:solidFill>
                <a:latin typeface="Bahnschrift" panose="020B0502040204020203" pitchFamily="34" charset="0"/>
                <a:cs typeface="Times New Roman" panose="02020603050405020304" pitchFamily="18" charset="0"/>
              </a:rPr>
              <a:t>sayılı Kanunun 22/A </a:t>
            </a:r>
            <a:r>
              <a:rPr lang="tr-TR" sz="2400" b="1" dirty="0" smtClean="0">
                <a:solidFill>
                  <a:srgbClr val="002060"/>
                </a:solidFill>
                <a:latin typeface="Bahnschrift" panose="020B0502040204020203" pitchFamily="34" charset="0"/>
                <a:cs typeface="Times New Roman" panose="02020603050405020304" pitchFamily="18" charset="0"/>
              </a:rPr>
              <a:t>maddesinde yapılan değişiklikle Hazine </a:t>
            </a:r>
            <a:r>
              <a:rPr lang="tr-TR" sz="2400" b="1" dirty="0">
                <a:solidFill>
                  <a:srgbClr val="002060"/>
                </a:solidFill>
                <a:latin typeface="Bahnschrift" panose="020B0502040204020203" pitchFamily="34" charset="0"/>
                <a:cs typeface="Times New Roman" panose="02020603050405020304" pitchFamily="18" charset="0"/>
              </a:rPr>
              <a:t>ve </a:t>
            </a:r>
            <a:r>
              <a:rPr lang="tr-TR" sz="2400" b="1" dirty="0" smtClean="0">
                <a:solidFill>
                  <a:srgbClr val="002060"/>
                </a:solidFill>
                <a:latin typeface="Bahnschrift" panose="020B0502040204020203" pitchFamily="34" charset="0"/>
                <a:cs typeface="Times New Roman" panose="02020603050405020304" pitchFamily="18" charset="0"/>
              </a:rPr>
              <a:t>Maliye Bakanına, </a:t>
            </a:r>
            <a:r>
              <a:rPr lang="tr-TR" sz="2400" b="1" dirty="0">
                <a:solidFill>
                  <a:srgbClr val="002060"/>
                </a:solidFill>
                <a:latin typeface="Bahnschrift" panose="020B0502040204020203" pitchFamily="34" charset="0"/>
                <a:cs typeface="Times New Roman" panose="02020603050405020304" pitchFamily="18" charset="0"/>
              </a:rPr>
              <a:t>5018 sayılı Kamu Malî Yönetimi ve Kontrol Kanununa tabi kamu idareleri ile bu idarelere bağlı döner sermaye </a:t>
            </a:r>
            <a:r>
              <a:rPr lang="tr-TR" sz="2400" b="1" dirty="0" smtClean="0">
                <a:solidFill>
                  <a:srgbClr val="002060"/>
                </a:solidFill>
                <a:latin typeface="Bahnschrift" panose="020B0502040204020203" pitchFamily="34" charset="0"/>
                <a:cs typeface="Times New Roman" panose="02020603050405020304" pitchFamily="18" charset="0"/>
              </a:rPr>
              <a:t>işletmelerinin; </a:t>
            </a:r>
          </a:p>
          <a:p>
            <a:pPr algn="just"/>
            <a:endParaRPr lang="tr-TR" sz="2400" b="1" dirty="0">
              <a:solidFill>
                <a:srgbClr val="002060"/>
              </a:solidFill>
              <a:latin typeface="Bahnschrift" panose="020B0502040204020203" pitchFamily="34" charset="0"/>
              <a:cs typeface="Times New Roman" panose="02020603050405020304" pitchFamily="18" charset="0"/>
            </a:endParaRPr>
          </a:p>
          <a:p>
            <a:pPr algn="just"/>
            <a:r>
              <a:rPr lang="tr-TR" sz="2400" b="1" dirty="0" smtClean="0">
                <a:solidFill>
                  <a:srgbClr val="002060"/>
                </a:solidFill>
                <a:latin typeface="Bahnschrift" panose="020B0502040204020203" pitchFamily="34" charset="0"/>
                <a:cs typeface="Times New Roman" panose="02020603050405020304" pitchFamily="18" charset="0"/>
              </a:rPr>
              <a:t>“</a:t>
            </a:r>
            <a:r>
              <a:rPr lang="tr-TR" sz="2400" b="1" dirty="0">
                <a:solidFill>
                  <a:srgbClr val="002060"/>
                </a:solidFill>
                <a:latin typeface="Bahnschrift" panose="020B0502040204020203" pitchFamily="34" charset="0"/>
                <a:cs typeface="Times New Roman" panose="02020603050405020304" pitchFamily="18" charset="0"/>
              </a:rPr>
              <a:t>mahkeme </a:t>
            </a:r>
            <a:r>
              <a:rPr lang="tr-TR" sz="2400" b="1" dirty="0" smtClean="0">
                <a:solidFill>
                  <a:srgbClr val="002060"/>
                </a:solidFill>
                <a:latin typeface="Bahnschrift" panose="020B0502040204020203" pitchFamily="34" charset="0"/>
                <a:cs typeface="Times New Roman" panose="02020603050405020304" pitchFamily="18" charset="0"/>
              </a:rPr>
              <a:t>kararları </a:t>
            </a:r>
            <a:r>
              <a:rPr lang="tr-TR" sz="2400" b="1" dirty="0">
                <a:solidFill>
                  <a:srgbClr val="002060"/>
                </a:solidFill>
                <a:latin typeface="Bahnschrift" panose="020B0502040204020203" pitchFamily="34" charset="0"/>
                <a:cs typeface="Times New Roman" panose="02020603050405020304" pitchFamily="18" charset="0"/>
              </a:rPr>
              <a:t>ve icra </a:t>
            </a:r>
            <a:r>
              <a:rPr lang="tr-TR" sz="2400" b="1" dirty="0" smtClean="0">
                <a:solidFill>
                  <a:srgbClr val="002060"/>
                </a:solidFill>
                <a:latin typeface="Bahnschrift" panose="020B0502040204020203" pitchFamily="34" charset="0"/>
                <a:cs typeface="Times New Roman" panose="02020603050405020304" pitchFamily="18" charset="0"/>
              </a:rPr>
              <a:t>dairelerinin </a:t>
            </a:r>
            <a:r>
              <a:rPr lang="tr-TR" sz="2400" b="1" dirty="0">
                <a:solidFill>
                  <a:srgbClr val="002060"/>
                </a:solidFill>
                <a:latin typeface="Bahnschrift" panose="020B0502040204020203" pitchFamily="34" charset="0"/>
                <a:cs typeface="Times New Roman" panose="02020603050405020304" pitchFamily="18" charset="0"/>
              </a:rPr>
              <a:t>ödeme veya icra </a:t>
            </a:r>
            <a:r>
              <a:rPr lang="tr-TR" sz="2400" b="1" dirty="0" smtClean="0">
                <a:solidFill>
                  <a:srgbClr val="002060"/>
                </a:solidFill>
                <a:latin typeface="Bahnschrift" panose="020B0502040204020203" pitchFamily="34" charset="0"/>
                <a:cs typeface="Times New Roman" panose="02020603050405020304" pitchFamily="18" charset="0"/>
              </a:rPr>
              <a:t>emirleri” </a:t>
            </a:r>
          </a:p>
          <a:p>
            <a:pPr algn="just"/>
            <a:endParaRPr lang="tr-TR" sz="2400" b="1" dirty="0">
              <a:solidFill>
                <a:srgbClr val="002060"/>
              </a:solidFill>
              <a:latin typeface="Bahnschrift" panose="020B0502040204020203" pitchFamily="34" charset="0"/>
              <a:cs typeface="Times New Roman" panose="02020603050405020304" pitchFamily="18" charset="0"/>
            </a:endParaRPr>
          </a:p>
          <a:p>
            <a:pPr algn="just"/>
            <a:r>
              <a:rPr lang="tr-TR" sz="2400" b="1" dirty="0" smtClean="0">
                <a:solidFill>
                  <a:srgbClr val="002060"/>
                </a:solidFill>
                <a:latin typeface="Bahnschrift" panose="020B0502040204020203" pitchFamily="34" charset="0"/>
                <a:cs typeface="Times New Roman" panose="02020603050405020304" pitchFamily="18" charset="0"/>
              </a:rPr>
              <a:t>üzerine yapacakları ödemeler sırasında belge arama </a:t>
            </a:r>
            <a:r>
              <a:rPr lang="tr-TR" sz="2400" b="1" dirty="0">
                <a:solidFill>
                  <a:srgbClr val="002060"/>
                </a:solidFill>
                <a:latin typeface="Bahnschrift" panose="020B0502040204020203" pitchFamily="34" charset="0"/>
                <a:cs typeface="Times New Roman" panose="02020603050405020304" pitchFamily="18" charset="0"/>
              </a:rPr>
              <a:t>zorunluluğu </a:t>
            </a:r>
            <a:r>
              <a:rPr lang="tr-TR" sz="2400" b="1" dirty="0" smtClean="0">
                <a:solidFill>
                  <a:srgbClr val="002060"/>
                </a:solidFill>
                <a:latin typeface="Bahnschrift" panose="020B0502040204020203" pitchFamily="34" charset="0"/>
                <a:cs typeface="Times New Roman" panose="02020603050405020304" pitchFamily="18" charset="0"/>
              </a:rPr>
              <a:t>getirebileceğine ilişkin yetki verilmiştir.</a:t>
            </a:r>
          </a:p>
          <a:p>
            <a:pPr algn="just"/>
            <a:endParaRPr lang="tr-TR" sz="2400" b="1" dirty="0">
              <a:solidFill>
                <a:srgbClr val="002060"/>
              </a:solidFill>
              <a:latin typeface="Bahnschrift" panose="020B0502040204020203" pitchFamily="34" charset="0"/>
              <a:cs typeface="Times New Roman" panose="02020603050405020304" pitchFamily="18" charset="0"/>
            </a:endParaRPr>
          </a:p>
          <a:p>
            <a:pPr marL="285750" indent="-285750" algn="just">
              <a:buFont typeface="Arial" panose="020B0604020202020204" pitchFamily="34" charset="0"/>
              <a:buChar char="•"/>
            </a:pPr>
            <a:endParaRPr lang="tr-TR" sz="1200" b="1" dirty="0">
              <a:solidFill>
                <a:srgbClr val="002060"/>
              </a:solidFill>
              <a:latin typeface="Bahnschrift" panose="020B0502040204020203" pitchFamily="34" charset="0"/>
              <a:cs typeface="Times New Roman" panose="02020603050405020304" pitchFamily="18" charset="0"/>
            </a:endParaRPr>
          </a:p>
          <a:p>
            <a:pPr algn="just"/>
            <a:r>
              <a:rPr lang="tr-TR" sz="2400" b="1" dirty="0" smtClean="0">
                <a:solidFill>
                  <a:srgbClr val="002060"/>
                </a:solidFill>
                <a:latin typeface="Bahnschrift" panose="020B0502040204020203" pitchFamily="34" charset="0"/>
                <a:cs typeface="Times New Roman" panose="02020603050405020304" pitchFamily="18" charset="0"/>
              </a:rPr>
              <a:t>Düzenleme yayımı tarihinde yürürlüğe girmiştir. Uygulama yayınlanacak Tebliğde belirtilen tarihte başlayacaktır.</a:t>
            </a:r>
          </a:p>
          <a:p>
            <a:pPr algn="just"/>
            <a:r>
              <a:rPr lang="tr-TR" sz="2400" b="1" dirty="0" smtClean="0">
                <a:solidFill>
                  <a:srgbClr val="002060"/>
                </a:solidFill>
                <a:latin typeface="Bahnschrift" panose="020B0502040204020203" pitchFamily="34" charset="0"/>
                <a:cs typeface="Times New Roman" panose="02020603050405020304" pitchFamily="18" charset="0"/>
              </a:rPr>
              <a:t> </a:t>
            </a:r>
            <a:endParaRPr lang="tr-TR" sz="2400" b="1" dirty="0">
              <a:solidFill>
                <a:srgbClr val="002060"/>
              </a:solidFill>
              <a:latin typeface="Bahnschrift" panose="020B0502040204020203" pitchFamily="34" charset="0"/>
              <a:cs typeface="Times New Roman" panose="02020603050405020304" pitchFamily="18" charset="0"/>
            </a:endParaRPr>
          </a:p>
        </p:txBody>
      </p:sp>
      <p:sp>
        <p:nvSpPr>
          <p:cNvPr id="4" name="Slayt Numarası Yer Tutucusu 3"/>
          <p:cNvSpPr>
            <a:spLocks noGrp="1"/>
          </p:cNvSpPr>
          <p:nvPr>
            <p:ph type="sldNum" sz="quarter" idx="12"/>
          </p:nvPr>
        </p:nvSpPr>
        <p:spPr/>
        <p:txBody>
          <a:bodyPr/>
          <a:lstStyle/>
          <a:p>
            <a:fld id="{494D7B32-34C5-46C2-8F1D-CDBEC5A93F4E}" type="slidenum">
              <a:rPr lang="en-US" smtClean="0"/>
              <a:pPr/>
              <a:t>30</a:t>
            </a:fld>
            <a:endParaRPr lang="en-US" dirty="0"/>
          </a:p>
        </p:txBody>
      </p:sp>
    </p:spTree>
    <p:extLst>
      <p:ext uri="{BB962C8B-B14F-4D97-AF65-F5344CB8AC3E}">
        <p14:creationId xmlns:p14="http://schemas.microsoft.com/office/powerpoint/2010/main" val="29427319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494D7B32-34C5-46C2-8F1D-CDBEC5A93F4E}" type="slidenum">
              <a:rPr lang="en-US" smtClean="0">
                <a:solidFill>
                  <a:prstClr val="black">
                    <a:tint val="75000"/>
                  </a:prstClr>
                </a:solidFill>
              </a:rPr>
              <a:pPr/>
              <a:t>31</a:t>
            </a:fld>
            <a:endParaRPr lang="en-US">
              <a:solidFill>
                <a:prstClr val="black">
                  <a:tint val="75000"/>
                </a:prstClr>
              </a:solidFill>
            </a:endParaRPr>
          </a:p>
        </p:txBody>
      </p:sp>
      <p:sp>
        <p:nvSpPr>
          <p:cNvPr id="3" name="Metin kutusu 2"/>
          <p:cNvSpPr txBox="1"/>
          <p:nvPr/>
        </p:nvSpPr>
        <p:spPr>
          <a:xfrm>
            <a:off x="3082835" y="2420983"/>
            <a:ext cx="6461760" cy="646331"/>
          </a:xfrm>
          <a:prstGeom prst="rect">
            <a:avLst/>
          </a:prstGeom>
          <a:noFill/>
        </p:spPr>
        <p:txBody>
          <a:bodyPr wrap="square" rtlCol="0">
            <a:spAutoFit/>
          </a:bodyPr>
          <a:lstStyle/>
          <a:p>
            <a:r>
              <a:rPr lang="tr-TR" sz="3600" b="1" dirty="0">
                <a:solidFill>
                  <a:srgbClr val="C00000"/>
                </a:solidFill>
                <a:latin typeface="Bahnschrift" panose="020B0502040204020203" pitchFamily="34" charset="0"/>
              </a:rPr>
              <a:t>KDV ve ÖTV Düzenlemeleri</a:t>
            </a:r>
          </a:p>
        </p:txBody>
      </p:sp>
    </p:spTree>
    <p:extLst>
      <p:ext uri="{BB962C8B-B14F-4D97-AF65-F5344CB8AC3E}">
        <p14:creationId xmlns:p14="http://schemas.microsoft.com/office/powerpoint/2010/main" val="3100667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16449A80-6FDC-475E-9293-1C17F140D77C}" type="slidenum">
              <a:rPr lang="tr-TR" smtClean="0">
                <a:solidFill>
                  <a:srgbClr val="002060"/>
                </a:solidFill>
              </a:rPr>
              <a:pPr/>
              <a:t>32</a:t>
            </a:fld>
            <a:endParaRPr lang="tr-TR" dirty="0">
              <a:solidFill>
                <a:srgbClr val="002060"/>
              </a:solidFill>
            </a:endParaRPr>
          </a:p>
        </p:txBody>
      </p:sp>
      <p:sp>
        <p:nvSpPr>
          <p:cNvPr id="10" name="Unvan 1"/>
          <p:cNvSpPr txBox="1">
            <a:spLocks/>
          </p:cNvSpPr>
          <p:nvPr/>
        </p:nvSpPr>
        <p:spPr>
          <a:xfrm>
            <a:off x="465688" y="640983"/>
            <a:ext cx="11031050" cy="9487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2400" b="1" dirty="0">
                <a:solidFill>
                  <a:srgbClr val="C00000"/>
                </a:solidFill>
                <a:latin typeface="Bahnschrift" panose="020B0502040204020203" pitchFamily="34" charset="0"/>
              </a:rPr>
              <a:t>Ticari Olmayan Gezi, Eğlence, Spor Gibi Faaliyetlerde Kullanılan </a:t>
            </a:r>
            <a:endParaRPr lang="tr-TR" sz="2400" b="1" dirty="0" smtClean="0">
              <a:solidFill>
                <a:srgbClr val="C00000"/>
              </a:solidFill>
              <a:latin typeface="Bahnschrift" panose="020B0502040204020203" pitchFamily="34" charset="0"/>
            </a:endParaRPr>
          </a:p>
          <a:p>
            <a:pPr algn="ctr"/>
            <a:r>
              <a:rPr lang="tr-TR" sz="2400" b="1" dirty="0" smtClean="0">
                <a:solidFill>
                  <a:srgbClr val="C00000"/>
                </a:solidFill>
                <a:latin typeface="Bahnschrift" panose="020B0502040204020203" pitchFamily="34" charset="0"/>
              </a:rPr>
              <a:t>Deniz </a:t>
            </a:r>
            <a:r>
              <a:rPr lang="tr-TR" sz="2400" b="1" dirty="0">
                <a:solidFill>
                  <a:srgbClr val="C00000"/>
                </a:solidFill>
                <a:latin typeface="Bahnschrift" panose="020B0502040204020203" pitchFamily="34" charset="0"/>
              </a:rPr>
              <a:t>Taşıma </a:t>
            </a:r>
            <a:r>
              <a:rPr lang="tr-TR" sz="2400" b="1" dirty="0" smtClean="0">
                <a:solidFill>
                  <a:srgbClr val="C00000"/>
                </a:solidFill>
                <a:latin typeface="Bahnschrift" panose="020B0502040204020203" pitchFamily="34" charset="0"/>
              </a:rPr>
              <a:t>Araçlarına Limanlarda Verilen Hizmetle</a:t>
            </a:r>
            <a:r>
              <a:rPr lang="tr-TR" sz="2400" b="1" dirty="0">
                <a:solidFill>
                  <a:srgbClr val="C00000"/>
                </a:solidFill>
                <a:latin typeface="Bahnschrift" panose="020B0502040204020203" pitchFamily="34" charset="0"/>
              </a:rPr>
              <a:t>re (bağlama, temizlik, güvenlik </a:t>
            </a:r>
            <a:r>
              <a:rPr lang="tr-TR" sz="2400" b="1" dirty="0" smtClean="0">
                <a:solidFill>
                  <a:srgbClr val="C00000"/>
                </a:solidFill>
                <a:latin typeface="Bahnschrift" panose="020B0502040204020203" pitchFamily="34" charset="0"/>
              </a:rPr>
              <a:t>vb.) KDV </a:t>
            </a:r>
            <a:r>
              <a:rPr lang="tr-TR" sz="2400" b="1" dirty="0">
                <a:solidFill>
                  <a:srgbClr val="C00000"/>
                </a:solidFill>
                <a:latin typeface="Bahnschrift" panose="020B0502040204020203" pitchFamily="34" charset="0"/>
              </a:rPr>
              <a:t>İstisnası </a:t>
            </a:r>
            <a:r>
              <a:rPr lang="tr-TR" sz="2400" b="1" dirty="0" smtClean="0">
                <a:solidFill>
                  <a:srgbClr val="C00000"/>
                </a:solidFill>
                <a:latin typeface="Bahnschrift" panose="020B0502040204020203" pitchFamily="34" charset="0"/>
              </a:rPr>
              <a:t>Uygulanmaması</a:t>
            </a:r>
            <a:endParaRPr lang="tr-TR" sz="2400" b="1" dirty="0">
              <a:solidFill>
                <a:srgbClr val="C00000"/>
              </a:solidFill>
              <a:latin typeface="Bahnschrift" panose="020B0502040204020203" pitchFamily="34" charset="0"/>
            </a:endParaRPr>
          </a:p>
        </p:txBody>
      </p:sp>
      <p:sp>
        <p:nvSpPr>
          <p:cNvPr id="11" name="Dikdörtgen 10"/>
          <p:cNvSpPr/>
          <p:nvPr/>
        </p:nvSpPr>
        <p:spPr>
          <a:xfrm>
            <a:off x="784528" y="2022447"/>
            <a:ext cx="10712210" cy="4007251"/>
          </a:xfrm>
          <a:prstGeom prst="rect">
            <a:avLst/>
          </a:prstGeom>
        </p:spPr>
        <p:txBody>
          <a:bodyPr wrap="square" numCol="1">
            <a:spAutoFit/>
          </a:bodyPr>
          <a:lstStyle/>
          <a:p>
            <a:pPr algn="just">
              <a:lnSpc>
                <a:spcPct val="110000"/>
              </a:lnSpc>
              <a:spcBef>
                <a:spcPts val="600"/>
              </a:spcBef>
            </a:pPr>
            <a:r>
              <a:rPr lang="tr-TR" sz="2200" b="1" dirty="0" smtClean="0">
                <a:solidFill>
                  <a:srgbClr val="002060"/>
                </a:solidFill>
                <a:latin typeface="Bahnschrift" panose="020B0502040204020203" pitchFamily="34" charset="0"/>
                <a:cs typeface="Times New Roman" panose="02020603050405020304" pitchFamily="18" charset="0"/>
              </a:rPr>
              <a:t>Ticari deniz </a:t>
            </a:r>
            <a:r>
              <a:rPr lang="tr-TR" sz="2200" b="1" dirty="0">
                <a:solidFill>
                  <a:srgbClr val="002060"/>
                </a:solidFill>
                <a:latin typeface="Bahnschrift" panose="020B0502040204020203" pitchFamily="34" charset="0"/>
                <a:cs typeface="Times New Roman" panose="02020603050405020304" pitchFamily="18" charset="0"/>
              </a:rPr>
              <a:t>taşıma </a:t>
            </a:r>
            <a:r>
              <a:rPr lang="tr-TR" sz="2200" b="1" dirty="0" smtClean="0">
                <a:solidFill>
                  <a:srgbClr val="002060"/>
                </a:solidFill>
                <a:latin typeface="Bahnschrift" panose="020B0502040204020203" pitchFamily="34" charset="0"/>
                <a:cs typeface="Times New Roman" panose="02020603050405020304" pitchFamily="18" charset="0"/>
              </a:rPr>
              <a:t>araçlarına limanlarda verilen hizmetler </a:t>
            </a:r>
            <a:r>
              <a:rPr lang="tr-TR" sz="2200" b="1" dirty="0">
                <a:solidFill>
                  <a:srgbClr val="002060"/>
                </a:solidFill>
                <a:latin typeface="Bahnschrift" panose="020B0502040204020203" pitchFamily="34" charset="0"/>
                <a:cs typeface="Times New Roman" panose="02020603050405020304" pitchFamily="18" charset="0"/>
              </a:rPr>
              <a:t>KDV’den istisnadır</a:t>
            </a:r>
            <a:r>
              <a:rPr lang="tr-TR" sz="2200" b="1" dirty="0" smtClean="0">
                <a:solidFill>
                  <a:srgbClr val="002060"/>
                </a:solidFill>
                <a:latin typeface="Bahnschrift" panose="020B0502040204020203" pitchFamily="34" charset="0"/>
                <a:cs typeface="Times New Roman" panose="02020603050405020304" pitchFamily="18" charset="0"/>
              </a:rPr>
              <a:t>.</a:t>
            </a:r>
          </a:p>
          <a:p>
            <a:pPr algn="just">
              <a:lnSpc>
                <a:spcPct val="110000"/>
              </a:lnSpc>
              <a:spcBef>
                <a:spcPts val="600"/>
              </a:spcBef>
            </a:pPr>
            <a:endParaRPr lang="tr-TR" sz="1400" b="1" dirty="0">
              <a:solidFill>
                <a:srgbClr val="002060"/>
              </a:solidFill>
              <a:latin typeface="Bahnschrift" panose="020B0502040204020203" pitchFamily="34" charset="0"/>
              <a:cs typeface="Times New Roman" panose="02020603050405020304" pitchFamily="18" charset="0"/>
            </a:endParaRPr>
          </a:p>
          <a:p>
            <a:pPr algn="just">
              <a:lnSpc>
                <a:spcPct val="110000"/>
              </a:lnSpc>
              <a:spcBef>
                <a:spcPts val="600"/>
              </a:spcBef>
            </a:pPr>
            <a:r>
              <a:rPr lang="tr-TR" sz="2200" b="1" kern="0" dirty="0" smtClean="0">
                <a:solidFill>
                  <a:srgbClr val="002060"/>
                </a:solidFill>
                <a:latin typeface="Bahnschrift" panose="020B0502040204020203" pitchFamily="34" charset="0"/>
                <a:cs typeface="Times New Roman" panose="02020603050405020304" pitchFamily="18" charset="0"/>
              </a:rPr>
              <a:t>Uygulamada ticari olmayan </a:t>
            </a:r>
            <a:r>
              <a:rPr lang="tr-TR" sz="2200" b="1" dirty="0">
                <a:solidFill>
                  <a:srgbClr val="C00000"/>
                </a:solidFill>
                <a:latin typeface="Bahnschrift" panose="020B0502040204020203" pitchFamily="34" charset="0"/>
                <a:cs typeface="Times New Roman" panose="02020603050405020304" pitchFamily="18" charset="0"/>
              </a:rPr>
              <a:t>gezi, eğlence, spor </a:t>
            </a:r>
            <a:r>
              <a:rPr lang="tr-TR" sz="2200" b="1" dirty="0">
                <a:solidFill>
                  <a:srgbClr val="002060"/>
                </a:solidFill>
                <a:latin typeface="Bahnschrift" panose="020B0502040204020203" pitchFamily="34" charset="0"/>
                <a:cs typeface="Times New Roman" panose="02020603050405020304" pitchFamily="18" charset="0"/>
              </a:rPr>
              <a:t>gibi faaliyetlerde kullanılan araçlara da istisna uygulandığı ve</a:t>
            </a:r>
            <a:r>
              <a:rPr lang="tr-TR" sz="2200" b="1" dirty="0">
                <a:solidFill>
                  <a:srgbClr val="C00000"/>
                </a:solidFill>
                <a:latin typeface="Bahnschrift" panose="020B0502040204020203" pitchFamily="34" charset="0"/>
                <a:cs typeface="Times New Roman" panose="02020603050405020304" pitchFamily="18" charset="0"/>
              </a:rPr>
              <a:t> </a:t>
            </a:r>
            <a:r>
              <a:rPr lang="tr-TR" sz="2200" b="1" kern="0" dirty="0">
                <a:solidFill>
                  <a:srgbClr val="002060"/>
                </a:solidFill>
                <a:latin typeface="Bahnschrift" panose="020B0502040204020203" pitchFamily="34" charset="0"/>
                <a:cs typeface="Times New Roman" panose="02020603050405020304" pitchFamily="18" charset="0"/>
              </a:rPr>
              <a:t>vergi kaybına sebebiyet verildiği tespit edilmiştir</a:t>
            </a:r>
            <a:r>
              <a:rPr lang="tr-TR" sz="2200" b="1" kern="0" dirty="0" smtClean="0">
                <a:solidFill>
                  <a:srgbClr val="002060"/>
                </a:solidFill>
                <a:latin typeface="Bahnschrift" panose="020B0502040204020203" pitchFamily="34" charset="0"/>
                <a:cs typeface="Times New Roman" panose="02020603050405020304" pitchFamily="18" charset="0"/>
              </a:rPr>
              <a:t>.</a:t>
            </a:r>
          </a:p>
          <a:p>
            <a:pPr algn="just">
              <a:lnSpc>
                <a:spcPct val="110000"/>
              </a:lnSpc>
              <a:spcBef>
                <a:spcPts val="600"/>
              </a:spcBef>
            </a:pPr>
            <a:endParaRPr lang="tr-TR" sz="1400" b="1" kern="0" dirty="0">
              <a:solidFill>
                <a:srgbClr val="002060"/>
              </a:solidFill>
              <a:latin typeface="Bahnschrift" panose="020B0502040204020203" pitchFamily="34" charset="0"/>
              <a:cs typeface="Times New Roman" panose="02020603050405020304" pitchFamily="18" charset="0"/>
            </a:endParaRPr>
          </a:p>
          <a:p>
            <a:pPr algn="just">
              <a:lnSpc>
                <a:spcPct val="110000"/>
              </a:lnSpc>
              <a:spcBef>
                <a:spcPts val="600"/>
              </a:spcBef>
            </a:pPr>
            <a:r>
              <a:rPr lang="tr-TR" sz="2200" b="1" dirty="0">
                <a:solidFill>
                  <a:srgbClr val="002060"/>
                </a:solidFill>
                <a:latin typeface="Bahnschrift" panose="020B0502040204020203" pitchFamily="34" charset="0"/>
                <a:cs typeface="Times New Roman" panose="02020603050405020304" pitchFamily="18" charset="0"/>
              </a:rPr>
              <a:t>Yapılan düzenleme ile </a:t>
            </a:r>
            <a:r>
              <a:rPr lang="tr-TR" sz="2200" b="1" dirty="0" smtClean="0">
                <a:solidFill>
                  <a:srgbClr val="002060"/>
                </a:solidFill>
                <a:latin typeface="Bahnschrift" panose="020B0502040204020203" pitchFamily="34" charset="0"/>
                <a:cs typeface="Times New Roman" panose="02020603050405020304" pitchFamily="18" charset="0"/>
              </a:rPr>
              <a:t>gezi, eğlence ve spor gibi faaliyetlerde kullanılan araçlar ile özel tekne, özel yat gibi ticari faaliyetlerde kullanılması mümkün olmayan araçlara verilen hizmetlerin istisna olmadığı belirlenmiştir.</a:t>
            </a:r>
          </a:p>
          <a:p>
            <a:pPr algn="just">
              <a:lnSpc>
                <a:spcPct val="110000"/>
              </a:lnSpc>
              <a:spcBef>
                <a:spcPts val="600"/>
              </a:spcBef>
            </a:pPr>
            <a:endParaRPr lang="tr-TR" sz="1400" b="1" dirty="0">
              <a:solidFill>
                <a:srgbClr val="002060"/>
              </a:solidFill>
              <a:latin typeface="Bahnschrift" panose="020B0502040204020203" pitchFamily="34" charset="0"/>
              <a:cs typeface="Times New Roman" panose="02020603050405020304" pitchFamily="18" charset="0"/>
            </a:endParaRPr>
          </a:p>
          <a:p>
            <a:pPr algn="just">
              <a:lnSpc>
                <a:spcPct val="110000"/>
              </a:lnSpc>
              <a:spcBef>
                <a:spcPts val="600"/>
              </a:spcBef>
            </a:pPr>
            <a:r>
              <a:rPr lang="tr-TR" sz="2200" b="1" dirty="0" smtClean="0">
                <a:solidFill>
                  <a:srgbClr val="002060"/>
                </a:solidFill>
                <a:latin typeface="Bahnschrift" panose="020B0502040204020203" pitchFamily="34" charset="0"/>
                <a:cs typeface="Times New Roman" panose="02020603050405020304" pitchFamily="18" charset="0"/>
              </a:rPr>
              <a:t>Düzenleme 1 Eylül 2024 tarihinde yürürlüğe girecektir.</a:t>
            </a:r>
          </a:p>
        </p:txBody>
      </p:sp>
    </p:spTree>
    <p:extLst>
      <p:ext uri="{BB962C8B-B14F-4D97-AF65-F5344CB8AC3E}">
        <p14:creationId xmlns:p14="http://schemas.microsoft.com/office/powerpoint/2010/main" val="9757805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a:xfrm>
            <a:off x="9448802" y="6510469"/>
            <a:ext cx="2743200" cy="365125"/>
          </a:xfrm>
        </p:spPr>
        <p:txBody>
          <a:bodyPr/>
          <a:lstStyle/>
          <a:p>
            <a:fld id="{16449A80-6FDC-475E-9293-1C17F140D77C}" type="slidenum">
              <a:rPr lang="tr-TR" smtClean="0">
                <a:solidFill>
                  <a:srgbClr val="002060"/>
                </a:solidFill>
              </a:rPr>
              <a:pPr/>
              <a:t>33</a:t>
            </a:fld>
            <a:endParaRPr lang="tr-TR" dirty="0">
              <a:solidFill>
                <a:srgbClr val="002060"/>
              </a:solidFill>
            </a:endParaRPr>
          </a:p>
        </p:txBody>
      </p:sp>
      <p:sp>
        <p:nvSpPr>
          <p:cNvPr id="10" name="Unvan 1"/>
          <p:cNvSpPr txBox="1">
            <a:spLocks/>
          </p:cNvSpPr>
          <p:nvPr/>
        </p:nvSpPr>
        <p:spPr>
          <a:xfrm>
            <a:off x="435601" y="485633"/>
            <a:ext cx="10965037" cy="6934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2400" b="1" dirty="0" smtClean="0">
                <a:solidFill>
                  <a:srgbClr val="C00000"/>
                </a:solidFill>
                <a:latin typeface="Bahnschrift" panose="020B0502040204020203" pitchFamily="34" charset="0"/>
              </a:rPr>
              <a:t>İthalde ve Yurtiçinde Uygulanan Vergi İstisnalarının Uyumlaştırılması</a:t>
            </a:r>
          </a:p>
          <a:p>
            <a:pPr algn="ctr"/>
            <a:r>
              <a:rPr lang="tr-TR" sz="2400" b="1" dirty="0" smtClean="0">
                <a:solidFill>
                  <a:srgbClr val="C00000"/>
                </a:solidFill>
                <a:latin typeface="Bahnschrift" panose="020B0502040204020203" pitchFamily="34" charset="0"/>
              </a:rPr>
              <a:t>Böylece İthalde Uygulanan İstisnanın Azaltılması</a:t>
            </a:r>
          </a:p>
        </p:txBody>
      </p:sp>
      <p:sp>
        <p:nvSpPr>
          <p:cNvPr id="11" name="Dikdörtgen 10"/>
          <p:cNvSpPr/>
          <p:nvPr/>
        </p:nvSpPr>
        <p:spPr>
          <a:xfrm>
            <a:off x="263769" y="1179053"/>
            <a:ext cx="11667393" cy="5555367"/>
          </a:xfrm>
          <a:prstGeom prst="rect">
            <a:avLst/>
          </a:prstGeom>
        </p:spPr>
        <p:txBody>
          <a:bodyPr wrap="square" numCol="1">
            <a:spAutoFit/>
          </a:bodyPr>
          <a:lstStyle/>
          <a:p>
            <a:pPr algn="just">
              <a:lnSpc>
                <a:spcPct val="110000"/>
              </a:lnSpc>
              <a:spcBef>
                <a:spcPts val="600"/>
              </a:spcBef>
            </a:pPr>
            <a:r>
              <a:rPr lang="tr-TR" sz="2000" b="1" dirty="0" smtClean="0">
                <a:solidFill>
                  <a:srgbClr val="002060"/>
                </a:solidFill>
                <a:latin typeface="Bahnschrift" panose="020B0502040204020203" pitchFamily="34" charset="0"/>
                <a:cs typeface="Times New Roman" panose="02020603050405020304" pitchFamily="18" charset="0"/>
              </a:rPr>
              <a:t>KDV Kanununa göre; ulusal </a:t>
            </a:r>
            <a:r>
              <a:rPr lang="tr-TR" sz="2000" b="1" dirty="0">
                <a:solidFill>
                  <a:srgbClr val="002060"/>
                </a:solidFill>
                <a:latin typeface="Bahnschrift" panose="020B0502040204020203" pitchFamily="34" charset="0"/>
                <a:cs typeface="Times New Roman" panose="02020603050405020304" pitchFamily="18" charset="0"/>
              </a:rPr>
              <a:t>güvenlik kuruluşlarına milli savunma ve iç güvenlik ihtiyaçları için </a:t>
            </a:r>
            <a:r>
              <a:rPr lang="tr-TR" sz="2000" b="1" dirty="0" smtClean="0">
                <a:solidFill>
                  <a:srgbClr val="002060"/>
                </a:solidFill>
                <a:latin typeface="Bahnschrift" panose="020B0502040204020203" pitchFamily="34" charset="0"/>
                <a:cs typeface="Times New Roman" panose="02020603050405020304" pitchFamily="18" charset="0"/>
              </a:rPr>
              <a:t>uçak</a:t>
            </a:r>
            <a:r>
              <a:rPr lang="tr-TR" sz="2000" b="1" dirty="0">
                <a:solidFill>
                  <a:srgbClr val="002060"/>
                </a:solidFill>
                <a:latin typeface="Bahnschrift" panose="020B0502040204020203" pitchFamily="34" charset="0"/>
                <a:cs typeface="Times New Roman" panose="02020603050405020304" pitchFamily="18" charset="0"/>
              </a:rPr>
              <a:t>, helikopter, gemi, denizaltı, tank, panzer, zırhlı personel taşıyıcı, roket, füze ve benzeri araçlar, silah, mühimmat, silah malzeme, teçhizat ve sistemleri ile bunların araştırma-geliştirme, yazılım, üretim, montaj, yedek parça, bakım-onarım ve modernizasyonuna ilişkin olarak yapılan teslim ve hizmetler ile engellilerin eğitimleri, meslekleri ve günlük yaşamları için özel olarak üretilmiş her türlü araç-gereç ve özel bilgisayar programlarının teslimi KDV’den istisna edilmiştir.</a:t>
            </a:r>
          </a:p>
          <a:p>
            <a:pPr algn="just">
              <a:lnSpc>
                <a:spcPct val="110000"/>
              </a:lnSpc>
              <a:spcBef>
                <a:spcPts val="600"/>
              </a:spcBef>
              <a:spcAft>
                <a:spcPts val="600"/>
              </a:spcAft>
            </a:pPr>
            <a:r>
              <a:rPr lang="tr-TR" sz="2000" b="1" dirty="0" smtClean="0">
                <a:solidFill>
                  <a:srgbClr val="002060"/>
                </a:solidFill>
                <a:latin typeface="Bahnschrift" panose="020B0502040204020203" pitchFamily="34" charset="0"/>
                <a:cs typeface="Times New Roman" panose="02020603050405020304" pitchFamily="18" charset="0"/>
              </a:rPr>
              <a:t>Gümrük </a:t>
            </a:r>
            <a:r>
              <a:rPr lang="tr-TR" sz="2000" b="1" dirty="0" err="1">
                <a:solidFill>
                  <a:srgbClr val="002060"/>
                </a:solidFill>
                <a:latin typeface="Bahnschrift" panose="020B0502040204020203" pitchFamily="34" charset="0"/>
                <a:cs typeface="Times New Roman" panose="02020603050405020304" pitchFamily="18" charset="0"/>
              </a:rPr>
              <a:t>Kanunununda</a:t>
            </a:r>
            <a:r>
              <a:rPr lang="tr-TR" sz="2000" b="1" dirty="0">
                <a:solidFill>
                  <a:srgbClr val="002060"/>
                </a:solidFill>
                <a:latin typeface="Bahnschrift" panose="020B0502040204020203" pitchFamily="34" charset="0"/>
                <a:cs typeface="Times New Roman" panose="02020603050405020304" pitchFamily="18" charset="0"/>
              </a:rPr>
              <a:t> ise </a:t>
            </a:r>
            <a:r>
              <a:rPr lang="tr-TR" sz="2000" b="1" dirty="0" smtClean="0">
                <a:solidFill>
                  <a:srgbClr val="002060"/>
                </a:solidFill>
                <a:latin typeface="Bahnschrift" panose="020B0502040204020203" pitchFamily="34" charset="0"/>
                <a:cs typeface="Times New Roman" panose="02020603050405020304" pitchFamily="18" charset="0"/>
              </a:rPr>
              <a:t>bunlara ilave olarak yurt dışından ithal edilen </a:t>
            </a:r>
            <a:r>
              <a:rPr lang="tr-TR" sz="2000" b="1" dirty="0" smtClean="0">
                <a:solidFill>
                  <a:srgbClr val="C00000"/>
                </a:solidFill>
                <a:latin typeface="Bahnschrift" panose="020B0502040204020203" pitchFamily="34" charset="0"/>
                <a:cs typeface="Times New Roman" panose="02020603050405020304" pitchFamily="18" charset="0"/>
              </a:rPr>
              <a:t>her türlü araç, gereç ile akaryakıt ve yağlar</a:t>
            </a:r>
            <a:r>
              <a:rPr lang="tr-TR" sz="2000" b="1" dirty="0" smtClean="0">
                <a:solidFill>
                  <a:srgbClr val="4472C4">
                    <a:lumMod val="75000"/>
                  </a:srgbClr>
                </a:solidFill>
                <a:latin typeface="Bahnschrift" panose="020B0502040204020203" pitchFamily="34" charset="0"/>
                <a:cs typeface="Times New Roman" panose="02020603050405020304" pitchFamily="18" charset="0"/>
              </a:rPr>
              <a:t> </a:t>
            </a:r>
            <a:r>
              <a:rPr lang="tr-TR" sz="2000" b="1" dirty="0" smtClean="0">
                <a:solidFill>
                  <a:srgbClr val="002060"/>
                </a:solidFill>
                <a:latin typeface="Bahnschrift" panose="020B0502040204020203" pitchFamily="34" charset="0"/>
                <a:cs typeface="Times New Roman" panose="02020603050405020304" pitchFamily="18" charset="0"/>
              </a:rPr>
              <a:t>da KDV ve ÖTV’den istisna idi. </a:t>
            </a:r>
          </a:p>
          <a:p>
            <a:pPr algn="just">
              <a:lnSpc>
                <a:spcPct val="110000"/>
              </a:lnSpc>
              <a:spcBef>
                <a:spcPts val="600"/>
              </a:spcBef>
            </a:pPr>
            <a:r>
              <a:rPr lang="tr-TR" sz="2000" b="1" dirty="0" smtClean="0">
                <a:solidFill>
                  <a:srgbClr val="002060"/>
                </a:solidFill>
                <a:latin typeface="Bahnschrift" panose="020B0502040204020203" pitchFamily="34" charset="0"/>
                <a:cs typeface="Times New Roman" panose="02020603050405020304" pitchFamily="18" charset="0"/>
              </a:rPr>
              <a:t>Yapılan düzenleme ile gümrük mevzuatının ithalatı </a:t>
            </a:r>
            <a:r>
              <a:rPr lang="tr-TR" sz="2000" b="1" dirty="0">
                <a:solidFill>
                  <a:srgbClr val="002060"/>
                </a:solidFill>
                <a:latin typeface="Bahnschrift" panose="020B0502040204020203" pitchFamily="34" charset="0"/>
                <a:cs typeface="Times New Roman" panose="02020603050405020304" pitchFamily="18" charset="0"/>
              </a:rPr>
              <a:t>teşvik edici etkisini ortadan kaldırılarak ulusal güvenlik </a:t>
            </a:r>
            <a:r>
              <a:rPr lang="tr-TR" sz="2000" b="1" dirty="0" smtClean="0">
                <a:solidFill>
                  <a:srgbClr val="002060"/>
                </a:solidFill>
                <a:latin typeface="Bahnschrift" panose="020B0502040204020203" pitchFamily="34" charset="0"/>
                <a:cs typeface="Times New Roman" panose="02020603050405020304" pitchFamily="18" charset="0"/>
              </a:rPr>
              <a:t>kuruluşlarına ve </a:t>
            </a:r>
            <a:r>
              <a:rPr lang="tr-TR" sz="2000" b="1" dirty="0">
                <a:solidFill>
                  <a:srgbClr val="002060"/>
                </a:solidFill>
                <a:latin typeface="Bahnschrift" panose="020B0502040204020203" pitchFamily="34" charset="0"/>
                <a:cs typeface="Times New Roman" panose="02020603050405020304" pitchFamily="18" charset="0"/>
              </a:rPr>
              <a:t>engellilere yönelik vergisel uygulamaların yurt içinde ve ithalatta eşitlenmesi sağlanmıştır.</a:t>
            </a:r>
          </a:p>
          <a:p>
            <a:pPr algn="just">
              <a:lnSpc>
                <a:spcPct val="110000"/>
              </a:lnSpc>
              <a:spcBef>
                <a:spcPts val="600"/>
              </a:spcBef>
            </a:pPr>
            <a:r>
              <a:rPr lang="tr-TR" sz="2000" b="1" dirty="0">
                <a:solidFill>
                  <a:srgbClr val="002060"/>
                </a:solidFill>
                <a:latin typeface="Bahnschrift" panose="020B0502040204020203" pitchFamily="34" charset="0"/>
                <a:cs typeface="Times New Roman" panose="02020603050405020304" pitchFamily="18" charset="0"/>
              </a:rPr>
              <a:t>Böylece yurt içi teslim ve hizmetler itibarıyla istisna uygulamasında hiçbir değişiklik bulunmamaktadır. </a:t>
            </a:r>
          </a:p>
          <a:p>
            <a:pPr algn="just">
              <a:lnSpc>
                <a:spcPct val="110000"/>
              </a:lnSpc>
              <a:spcBef>
                <a:spcPts val="600"/>
              </a:spcBef>
            </a:pPr>
            <a:r>
              <a:rPr lang="tr-TR" sz="2000" b="1" dirty="0">
                <a:solidFill>
                  <a:srgbClr val="002060"/>
                </a:solidFill>
                <a:latin typeface="Bahnschrift" panose="020B0502040204020203" pitchFamily="34" charset="0"/>
                <a:cs typeface="Times New Roman" panose="02020603050405020304" pitchFamily="18" charset="0"/>
              </a:rPr>
              <a:t>D</a:t>
            </a:r>
            <a:r>
              <a:rPr lang="tr-TR" sz="2000" b="1" dirty="0" smtClean="0">
                <a:solidFill>
                  <a:srgbClr val="002060"/>
                </a:solidFill>
                <a:latin typeface="Bahnschrift" panose="020B0502040204020203" pitchFamily="34" charset="0"/>
                <a:cs typeface="Times New Roman" panose="02020603050405020304" pitchFamily="18" charset="0"/>
              </a:rPr>
              <a:t>üzenleme 1 Kasım 2024 tarihinde </a:t>
            </a:r>
            <a:r>
              <a:rPr lang="tr-TR" sz="2000" b="1" dirty="0">
                <a:solidFill>
                  <a:srgbClr val="002060"/>
                </a:solidFill>
                <a:latin typeface="Bahnschrift" panose="020B0502040204020203" pitchFamily="34" charset="0"/>
                <a:cs typeface="Times New Roman" panose="02020603050405020304" pitchFamily="18" charset="0"/>
              </a:rPr>
              <a:t>yürürlüğe </a:t>
            </a:r>
            <a:r>
              <a:rPr lang="tr-TR" sz="2000" b="1" dirty="0" smtClean="0">
                <a:solidFill>
                  <a:srgbClr val="002060"/>
                </a:solidFill>
                <a:latin typeface="Bahnschrift" panose="020B0502040204020203" pitchFamily="34" charset="0"/>
                <a:cs typeface="Times New Roman" panose="02020603050405020304" pitchFamily="18" charset="0"/>
              </a:rPr>
              <a:t>gireceğinden, bu </a:t>
            </a:r>
            <a:r>
              <a:rPr lang="tr-TR" sz="2000" b="1" dirty="0">
                <a:solidFill>
                  <a:srgbClr val="002060"/>
                </a:solidFill>
                <a:latin typeface="Bahnschrift" panose="020B0502040204020203" pitchFamily="34" charset="0"/>
                <a:cs typeface="Times New Roman" panose="02020603050405020304" pitchFamily="18" charset="0"/>
              </a:rPr>
              <a:t>tarihten itibaren yapılacak ithalatlar için geçerli </a:t>
            </a:r>
            <a:r>
              <a:rPr lang="tr-TR" sz="2000" b="1" dirty="0" smtClean="0">
                <a:solidFill>
                  <a:srgbClr val="002060"/>
                </a:solidFill>
                <a:latin typeface="Bahnschrift" panose="020B0502040204020203" pitchFamily="34" charset="0"/>
                <a:cs typeface="Times New Roman" panose="02020603050405020304" pitchFamily="18" charset="0"/>
              </a:rPr>
              <a:t>olacaktır. </a:t>
            </a:r>
            <a:endParaRPr lang="tr-TR" sz="2000" b="1" dirty="0">
              <a:solidFill>
                <a:srgbClr val="002060"/>
              </a:solidFill>
              <a:latin typeface="Bahnschrift" panose="020B0502040204020203" pitchFamily="34" charset="0"/>
              <a:cs typeface="Times New Roman" panose="02020603050405020304" pitchFamily="18" charset="0"/>
            </a:endParaRPr>
          </a:p>
        </p:txBody>
      </p:sp>
    </p:spTree>
    <p:extLst>
      <p:ext uri="{BB962C8B-B14F-4D97-AF65-F5344CB8AC3E}">
        <p14:creationId xmlns:p14="http://schemas.microsoft.com/office/powerpoint/2010/main" val="12523231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498356" y="379759"/>
            <a:ext cx="11105183" cy="5527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2400" b="1" dirty="0" smtClean="0">
                <a:solidFill>
                  <a:srgbClr val="C00000"/>
                </a:solidFill>
                <a:latin typeface="Bahnschrift" panose="020B0502040204020203" pitchFamily="34" charset="0"/>
                <a:ea typeface="+mn-ea"/>
                <a:cs typeface="Times New Roman" panose="02020603050405020304" pitchFamily="18" charset="0"/>
              </a:rPr>
              <a:t>5 </a:t>
            </a:r>
            <a:r>
              <a:rPr lang="tr-TR" sz="2400" b="1" dirty="0">
                <a:solidFill>
                  <a:srgbClr val="C00000"/>
                </a:solidFill>
                <a:latin typeface="Bahnschrift" panose="020B0502040204020203" pitchFamily="34" charset="0"/>
                <a:ea typeface="+mn-ea"/>
                <a:cs typeface="Times New Roman" panose="02020603050405020304" pitchFamily="18" charset="0"/>
              </a:rPr>
              <a:t>Yıldan Fazla Devreden KDV’nin Kayıtlardan Çıkarılması </a:t>
            </a:r>
            <a:r>
              <a:rPr lang="tr-TR" sz="2400" b="1" dirty="0" smtClean="0">
                <a:solidFill>
                  <a:srgbClr val="C00000"/>
                </a:solidFill>
                <a:latin typeface="Bahnschrift" panose="020B0502040204020203" pitchFamily="34" charset="0"/>
                <a:ea typeface="+mn-ea"/>
                <a:cs typeface="Times New Roman" panose="02020603050405020304" pitchFamily="18" charset="0"/>
              </a:rPr>
              <a:t>ve </a:t>
            </a:r>
          </a:p>
          <a:p>
            <a:pPr algn="ctr"/>
            <a:r>
              <a:rPr lang="tr-TR" sz="2400" b="1" dirty="0" smtClean="0">
                <a:solidFill>
                  <a:srgbClr val="C00000"/>
                </a:solidFill>
                <a:latin typeface="Bahnschrift" panose="020B0502040204020203" pitchFamily="34" charset="0"/>
                <a:ea typeface="+mn-ea"/>
                <a:cs typeface="Times New Roman" panose="02020603050405020304" pitchFamily="18" charset="0"/>
              </a:rPr>
              <a:t>Gider </a:t>
            </a:r>
            <a:r>
              <a:rPr lang="tr-TR" sz="2400" b="1" dirty="0">
                <a:solidFill>
                  <a:srgbClr val="C00000"/>
                </a:solidFill>
                <a:latin typeface="Bahnschrift" panose="020B0502040204020203" pitchFamily="34" charset="0"/>
                <a:ea typeface="+mn-ea"/>
                <a:cs typeface="Times New Roman" panose="02020603050405020304" pitchFamily="18" charset="0"/>
              </a:rPr>
              <a:t>veya Maliyet Olarak Dikkate </a:t>
            </a:r>
            <a:r>
              <a:rPr lang="tr-TR" sz="2400" b="1" dirty="0" smtClean="0">
                <a:solidFill>
                  <a:srgbClr val="C00000"/>
                </a:solidFill>
                <a:latin typeface="Bahnschrift" panose="020B0502040204020203" pitchFamily="34" charset="0"/>
                <a:ea typeface="+mn-ea"/>
                <a:cs typeface="Times New Roman" panose="02020603050405020304" pitchFamily="18" charset="0"/>
              </a:rPr>
              <a:t>Alınması</a:t>
            </a:r>
            <a:endParaRPr lang="tr-TR" sz="2800" b="1" dirty="0">
              <a:solidFill>
                <a:srgbClr val="C00000"/>
              </a:solidFill>
              <a:latin typeface="Bahnschrift" panose="020B0502040204020203" pitchFamily="34" charset="0"/>
              <a:cs typeface="Times New Roman" panose="02020603050405020304" pitchFamily="18" charset="0"/>
            </a:endParaRPr>
          </a:p>
        </p:txBody>
      </p:sp>
      <p:sp>
        <p:nvSpPr>
          <p:cNvPr id="4" name="Slayt Numarası Yer Tutucusu 3"/>
          <p:cNvSpPr>
            <a:spLocks noGrp="1"/>
          </p:cNvSpPr>
          <p:nvPr>
            <p:ph type="sldNum" sz="quarter" idx="12"/>
          </p:nvPr>
        </p:nvSpPr>
        <p:spPr>
          <a:xfrm>
            <a:off x="9448802" y="6510468"/>
            <a:ext cx="2743200" cy="365125"/>
          </a:xfrm>
        </p:spPr>
        <p:txBody>
          <a:bodyPr/>
          <a:lstStyle/>
          <a:p>
            <a:fld id="{16449A80-6FDC-475E-9293-1C17F140D77C}" type="slidenum">
              <a:rPr lang="tr-TR" smtClean="0">
                <a:solidFill>
                  <a:srgbClr val="002060"/>
                </a:solidFill>
              </a:rPr>
              <a:pPr/>
              <a:t>34</a:t>
            </a:fld>
            <a:endParaRPr lang="tr-TR" dirty="0">
              <a:solidFill>
                <a:srgbClr val="002060"/>
              </a:solidFill>
            </a:endParaRPr>
          </a:p>
        </p:txBody>
      </p:sp>
      <p:sp>
        <p:nvSpPr>
          <p:cNvPr id="10" name="Dikdörtgen 9"/>
          <p:cNvSpPr/>
          <p:nvPr/>
        </p:nvSpPr>
        <p:spPr>
          <a:xfrm>
            <a:off x="498356" y="1168441"/>
            <a:ext cx="11317422" cy="5709255"/>
          </a:xfrm>
          <a:prstGeom prst="rect">
            <a:avLst/>
          </a:prstGeom>
        </p:spPr>
        <p:txBody>
          <a:bodyPr wrap="square" numCol="1">
            <a:spAutoFit/>
          </a:bodyPr>
          <a:lstStyle/>
          <a:p>
            <a:pPr algn="just">
              <a:spcAft>
                <a:spcPts val="600"/>
              </a:spcAft>
            </a:pPr>
            <a:r>
              <a:rPr lang="tr-TR" sz="2400" b="1" dirty="0" smtClean="0">
                <a:solidFill>
                  <a:srgbClr val="002060"/>
                </a:solidFill>
                <a:latin typeface="Bahnschrift" panose="020B0502040204020203" pitchFamily="34" charset="0"/>
                <a:cs typeface="Times New Roman" panose="02020603050405020304" pitchFamily="18" charset="0"/>
              </a:rPr>
              <a:t>7524 sayılı Kanunla yapılan </a:t>
            </a:r>
            <a:r>
              <a:rPr lang="tr-TR" sz="2400" b="1" dirty="0">
                <a:solidFill>
                  <a:srgbClr val="002060"/>
                </a:solidFill>
                <a:latin typeface="Bahnschrift" panose="020B0502040204020203" pitchFamily="34" charset="0"/>
                <a:cs typeface="Times New Roman" panose="02020603050405020304" pitchFamily="18" charset="0"/>
              </a:rPr>
              <a:t>düzenleme ile mükellefler tarafından 5 takvim yılı süresince indirim yoluyla giderilemeyen KDV, 5 inci takvim yılının sonunda sonraki döneme devreden KDV hesabından çıkarılarak özel bir hesaba alınır.</a:t>
            </a:r>
          </a:p>
          <a:p>
            <a:pPr algn="just">
              <a:spcAft>
                <a:spcPts val="600"/>
              </a:spcAft>
            </a:pPr>
            <a:r>
              <a:rPr lang="tr-TR" sz="2400" b="1" dirty="0">
                <a:solidFill>
                  <a:srgbClr val="002060"/>
                </a:solidFill>
                <a:latin typeface="Bahnschrift" panose="020B0502040204020203" pitchFamily="34" charset="0"/>
                <a:cs typeface="Times New Roman" panose="02020603050405020304" pitchFamily="18" charset="0"/>
              </a:rPr>
              <a:t>Özel hesaba alınan sonraki döneme devreden KDV’nin, 3 yıl içinde mükellefler tarafından yapılacak talep üzerine, vergi incelemesi sonucunda incelemenin tamamlandığı yıla ilişkin gelir veya kurumlar vergisinin tespitinde gider olarak dikkate alınması imkanı getirilmiştir. </a:t>
            </a:r>
          </a:p>
          <a:p>
            <a:pPr algn="just">
              <a:spcAft>
                <a:spcPts val="600"/>
              </a:spcAft>
            </a:pPr>
            <a:r>
              <a:rPr lang="tr-TR" sz="2400" b="1" dirty="0" smtClean="0">
                <a:solidFill>
                  <a:srgbClr val="002060"/>
                </a:solidFill>
                <a:latin typeface="Bahnschrift" panose="020B0502040204020203" pitchFamily="34" charset="0"/>
                <a:cs typeface="Times New Roman" panose="02020603050405020304" pitchFamily="18" charset="0"/>
              </a:rPr>
              <a:t>Birleşme</a:t>
            </a:r>
            <a:r>
              <a:rPr lang="tr-TR" sz="2400" b="1" dirty="0">
                <a:solidFill>
                  <a:srgbClr val="002060"/>
                </a:solidFill>
                <a:latin typeface="Bahnschrift" panose="020B0502040204020203" pitchFamily="34" charset="0"/>
                <a:cs typeface="Times New Roman" panose="02020603050405020304" pitchFamily="18" charset="0"/>
              </a:rPr>
              <a:t>, devir ve bölünme </a:t>
            </a:r>
            <a:r>
              <a:rPr lang="tr-TR" sz="2400" b="1" dirty="0" smtClean="0">
                <a:solidFill>
                  <a:srgbClr val="002060"/>
                </a:solidFill>
                <a:latin typeface="Bahnschrift" panose="020B0502040204020203" pitchFamily="34" charset="0"/>
                <a:cs typeface="Times New Roman" panose="02020603050405020304" pitchFamily="18" charset="0"/>
              </a:rPr>
              <a:t>işlemlerinde, devreden </a:t>
            </a:r>
            <a:r>
              <a:rPr lang="tr-TR" sz="2400" b="1" dirty="0">
                <a:solidFill>
                  <a:srgbClr val="002060"/>
                </a:solidFill>
                <a:latin typeface="Bahnschrift" panose="020B0502040204020203" pitchFamily="34" charset="0"/>
                <a:cs typeface="Times New Roman" panose="02020603050405020304" pitchFamily="18" charset="0"/>
              </a:rPr>
              <a:t>KDV ve iade hakkının 5 takvim </a:t>
            </a:r>
            <a:r>
              <a:rPr lang="tr-TR" sz="2400" b="1" dirty="0" smtClean="0">
                <a:solidFill>
                  <a:srgbClr val="002060"/>
                </a:solidFill>
                <a:latin typeface="Bahnschrift" panose="020B0502040204020203" pitchFamily="34" charset="0"/>
                <a:cs typeface="Times New Roman" panose="02020603050405020304" pitchFamily="18" charset="0"/>
              </a:rPr>
              <a:t>yılı kriterine veya </a:t>
            </a:r>
            <a:r>
              <a:rPr lang="tr-TR" sz="2400" b="1" dirty="0">
                <a:solidFill>
                  <a:srgbClr val="002060"/>
                </a:solidFill>
                <a:latin typeface="Bahnschrift" panose="020B0502040204020203" pitchFamily="34" charset="0"/>
                <a:cs typeface="Times New Roman" panose="02020603050405020304" pitchFamily="18" charset="0"/>
              </a:rPr>
              <a:t>zamanaşımına bağlı olmaksızın vergi incelemesi yoluyla yeni şirkete devrine müsaade edilmektedir. </a:t>
            </a:r>
            <a:endParaRPr lang="tr-TR" sz="1000" b="1" dirty="0">
              <a:solidFill>
                <a:srgbClr val="002060"/>
              </a:solidFill>
              <a:latin typeface="Bahnschrift" panose="020B0502040204020203" pitchFamily="34" charset="0"/>
              <a:cs typeface="Times New Roman" panose="02020603050405020304" pitchFamily="18" charset="0"/>
            </a:endParaRPr>
          </a:p>
          <a:p>
            <a:pPr algn="just">
              <a:spcAft>
                <a:spcPts val="600"/>
              </a:spcAft>
            </a:pPr>
            <a:r>
              <a:rPr lang="tr-TR" sz="2400" b="1" dirty="0" smtClean="0">
                <a:solidFill>
                  <a:srgbClr val="002060"/>
                </a:solidFill>
                <a:latin typeface="Bahnschrift" panose="020B0502040204020203" pitchFamily="34" charset="0"/>
                <a:cs typeface="Times New Roman" panose="02020603050405020304" pitchFamily="18" charset="0"/>
              </a:rPr>
              <a:t>Düzenlemenin </a:t>
            </a:r>
            <a:r>
              <a:rPr lang="tr-TR" sz="2400" b="1" dirty="0">
                <a:solidFill>
                  <a:srgbClr val="002060"/>
                </a:solidFill>
                <a:latin typeface="Bahnschrift" panose="020B0502040204020203" pitchFamily="34" charset="0"/>
                <a:cs typeface="Times New Roman" panose="02020603050405020304" pitchFamily="18" charset="0"/>
              </a:rPr>
              <a:t>birleşme, devir ve bölünme işlemlerine ilişkin kısmı </a:t>
            </a:r>
            <a:r>
              <a:rPr lang="tr-TR" sz="2400" b="1" dirty="0" smtClean="0">
                <a:solidFill>
                  <a:srgbClr val="002060"/>
                </a:solidFill>
                <a:latin typeface="Bahnschrift" panose="020B0502040204020203" pitchFamily="34" charset="0"/>
                <a:cs typeface="Times New Roman" panose="02020603050405020304" pitchFamily="18" charset="0"/>
              </a:rPr>
              <a:t>2/8/2024 tarihinde yürürlüğe girmiştir.</a:t>
            </a:r>
            <a:endParaRPr lang="tr-TR" sz="400" b="1" dirty="0" smtClean="0">
              <a:solidFill>
                <a:srgbClr val="002060"/>
              </a:solidFill>
              <a:latin typeface="Bahnschrift" panose="020B0502040204020203" pitchFamily="34" charset="0"/>
              <a:cs typeface="Times New Roman" panose="02020603050405020304" pitchFamily="18" charset="0"/>
            </a:endParaRPr>
          </a:p>
          <a:p>
            <a:pPr algn="just">
              <a:spcAft>
                <a:spcPts val="600"/>
              </a:spcAft>
            </a:pPr>
            <a:r>
              <a:rPr lang="tr-TR" sz="2400" b="1" dirty="0" smtClean="0">
                <a:solidFill>
                  <a:srgbClr val="002060"/>
                </a:solidFill>
                <a:latin typeface="Bahnschrift" panose="020B0502040204020203" pitchFamily="34" charset="0"/>
                <a:cs typeface="Times New Roman" panose="02020603050405020304" pitchFamily="18" charset="0"/>
              </a:rPr>
              <a:t>Devreden </a:t>
            </a:r>
            <a:r>
              <a:rPr lang="tr-TR" sz="2400" b="1" dirty="0">
                <a:solidFill>
                  <a:srgbClr val="002060"/>
                </a:solidFill>
                <a:latin typeface="Bahnschrift" panose="020B0502040204020203" pitchFamily="34" charset="0"/>
                <a:cs typeface="Times New Roman" panose="02020603050405020304" pitchFamily="18" charset="0"/>
              </a:rPr>
              <a:t>KDV ile ilgili kısmı ise mevcut devreden KDV’yi etkilememesi bakımından </a:t>
            </a:r>
            <a:r>
              <a:rPr lang="tr-TR" sz="2400" b="1" dirty="0" smtClean="0">
                <a:solidFill>
                  <a:srgbClr val="002060"/>
                </a:solidFill>
                <a:latin typeface="Bahnschrift" panose="020B0502040204020203" pitchFamily="34" charset="0"/>
                <a:cs typeface="Times New Roman" panose="02020603050405020304" pitchFamily="18" charset="0"/>
              </a:rPr>
              <a:t>1/1/2030 </a:t>
            </a:r>
            <a:r>
              <a:rPr lang="tr-TR" sz="2400" b="1" dirty="0">
                <a:solidFill>
                  <a:srgbClr val="002060"/>
                </a:solidFill>
                <a:latin typeface="Bahnschrift" panose="020B0502040204020203" pitchFamily="34" charset="0"/>
                <a:cs typeface="Times New Roman" panose="02020603050405020304" pitchFamily="18" charset="0"/>
              </a:rPr>
              <a:t>tarihinde </a:t>
            </a:r>
            <a:r>
              <a:rPr lang="tr-TR" sz="2400" b="1" dirty="0" smtClean="0">
                <a:solidFill>
                  <a:srgbClr val="002060"/>
                </a:solidFill>
                <a:latin typeface="Bahnschrift" panose="020B0502040204020203" pitchFamily="34" charset="0"/>
                <a:cs typeface="Times New Roman" panose="02020603050405020304" pitchFamily="18" charset="0"/>
              </a:rPr>
              <a:t>yürürlüğe girecektir.</a:t>
            </a:r>
          </a:p>
        </p:txBody>
      </p:sp>
    </p:spTree>
    <p:extLst>
      <p:ext uri="{BB962C8B-B14F-4D97-AF65-F5344CB8AC3E}">
        <p14:creationId xmlns:p14="http://schemas.microsoft.com/office/powerpoint/2010/main" val="2987099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498356" y="448379"/>
            <a:ext cx="11105183" cy="5527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2800" b="1" dirty="0" smtClean="0">
                <a:solidFill>
                  <a:srgbClr val="C00000"/>
                </a:solidFill>
                <a:latin typeface="Bahnschrift" panose="020B0502040204020203" pitchFamily="34" charset="0"/>
              </a:rPr>
              <a:t>İade </a:t>
            </a:r>
            <a:r>
              <a:rPr lang="tr-TR" sz="2800" b="1" dirty="0">
                <a:solidFill>
                  <a:srgbClr val="C00000"/>
                </a:solidFill>
                <a:latin typeface="Bahnschrift" panose="020B0502040204020203" pitchFamily="34" charset="0"/>
              </a:rPr>
              <a:t>Yöntemi Olarak Vergi İncelemesinin Esas </a:t>
            </a:r>
            <a:r>
              <a:rPr lang="tr-TR" sz="2800" b="1" dirty="0" smtClean="0">
                <a:solidFill>
                  <a:srgbClr val="C00000"/>
                </a:solidFill>
                <a:latin typeface="Bahnschrift" panose="020B0502040204020203" pitchFamily="34" charset="0"/>
              </a:rPr>
              <a:t>Alınması</a:t>
            </a:r>
            <a:endParaRPr lang="tr-TR" sz="3200" b="1" dirty="0">
              <a:solidFill>
                <a:srgbClr val="C00000"/>
              </a:solidFill>
              <a:latin typeface="Bahnschrift" panose="020B0502040204020203" pitchFamily="34" charset="0"/>
              <a:cs typeface="Times New Roman" panose="02020603050405020304" pitchFamily="18" charset="0"/>
            </a:endParaRPr>
          </a:p>
        </p:txBody>
      </p:sp>
      <p:sp>
        <p:nvSpPr>
          <p:cNvPr id="4" name="Slayt Numarası Yer Tutucusu 3"/>
          <p:cNvSpPr>
            <a:spLocks noGrp="1"/>
          </p:cNvSpPr>
          <p:nvPr>
            <p:ph type="sldNum" sz="quarter" idx="12"/>
          </p:nvPr>
        </p:nvSpPr>
        <p:spPr>
          <a:xfrm>
            <a:off x="9448802" y="6510468"/>
            <a:ext cx="2743200" cy="365125"/>
          </a:xfrm>
        </p:spPr>
        <p:txBody>
          <a:bodyPr/>
          <a:lstStyle/>
          <a:p>
            <a:fld id="{16449A80-6FDC-475E-9293-1C17F140D77C}" type="slidenum">
              <a:rPr lang="tr-TR" smtClean="0">
                <a:solidFill>
                  <a:srgbClr val="002060"/>
                </a:solidFill>
              </a:rPr>
              <a:pPr/>
              <a:t>35</a:t>
            </a:fld>
            <a:endParaRPr lang="tr-TR" dirty="0">
              <a:solidFill>
                <a:srgbClr val="002060"/>
              </a:solidFill>
            </a:endParaRPr>
          </a:p>
        </p:txBody>
      </p:sp>
      <p:sp>
        <p:nvSpPr>
          <p:cNvPr id="10" name="Dikdörtgen 9"/>
          <p:cNvSpPr/>
          <p:nvPr/>
        </p:nvSpPr>
        <p:spPr>
          <a:xfrm>
            <a:off x="722178" y="1792645"/>
            <a:ext cx="10881361" cy="3354765"/>
          </a:xfrm>
          <a:prstGeom prst="rect">
            <a:avLst/>
          </a:prstGeom>
        </p:spPr>
        <p:txBody>
          <a:bodyPr wrap="square" numCol="1">
            <a:spAutoFit/>
          </a:bodyPr>
          <a:lstStyle/>
          <a:p>
            <a:pPr algn="just">
              <a:spcBef>
                <a:spcPts val="600"/>
              </a:spcBef>
              <a:spcAft>
                <a:spcPts val="600"/>
              </a:spcAft>
            </a:pPr>
            <a:r>
              <a:rPr lang="tr-TR" sz="2400" b="1" dirty="0" smtClean="0">
                <a:solidFill>
                  <a:srgbClr val="002060"/>
                </a:solidFill>
                <a:latin typeface="Bahnschrift" panose="020B0502040204020203" pitchFamily="34" charset="0"/>
                <a:cs typeface="Times New Roman" panose="02020603050405020304" pitchFamily="18" charset="0"/>
              </a:rPr>
              <a:t>KDV Kanununda yapılan bir diğer düzenleme ile KDV iadelerinin </a:t>
            </a:r>
            <a:r>
              <a:rPr lang="tr-TR" sz="2400" b="1" dirty="0">
                <a:solidFill>
                  <a:srgbClr val="002060"/>
                </a:solidFill>
                <a:latin typeface="Bahnschrift" panose="020B0502040204020203" pitchFamily="34" charset="0"/>
                <a:cs typeface="Times New Roman" panose="02020603050405020304" pitchFamily="18" charset="0"/>
              </a:rPr>
              <a:t>esas </a:t>
            </a:r>
            <a:r>
              <a:rPr lang="tr-TR" sz="2400" b="1" dirty="0" smtClean="0">
                <a:solidFill>
                  <a:srgbClr val="002060"/>
                </a:solidFill>
                <a:latin typeface="Bahnschrift" panose="020B0502040204020203" pitchFamily="34" charset="0"/>
                <a:cs typeface="Times New Roman" panose="02020603050405020304" pitchFamily="18" charset="0"/>
              </a:rPr>
              <a:t>itibarıyla </a:t>
            </a:r>
            <a:r>
              <a:rPr lang="tr-TR" sz="2400" b="1" dirty="0">
                <a:solidFill>
                  <a:srgbClr val="002060"/>
                </a:solidFill>
                <a:latin typeface="Bahnschrift" panose="020B0502040204020203" pitchFamily="34" charset="0"/>
                <a:cs typeface="Times New Roman" panose="02020603050405020304" pitchFamily="18" charset="0"/>
              </a:rPr>
              <a:t>vergi </a:t>
            </a:r>
            <a:r>
              <a:rPr lang="tr-TR" sz="2400" b="1" dirty="0" smtClean="0">
                <a:solidFill>
                  <a:srgbClr val="002060"/>
                </a:solidFill>
                <a:latin typeface="Bahnschrift" panose="020B0502040204020203" pitchFamily="34" charset="0"/>
                <a:cs typeface="Times New Roman" panose="02020603050405020304" pitchFamily="18" charset="0"/>
              </a:rPr>
              <a:t>incelemesi </a:t>
            </a:r>
            <a:r>
              <a:rPr lang="tr-TR" sz="2400" b="1" dirty="0">
                <a:solidFill>
                  <a:srgbClr val="002060"/>
                </a:solidFill>
                <a:latin typeface="Bahnschrift" panose="020B0502040204020203" pitchFamily="34" charset="0"/>
                <a:cs typeface="Times New Roman" panose="02020603050405020304" pitchFamily="18" charset="0"/>
              </a:rPr>
              <a:t>sonucuna göre yerine </a:t>
            </a:r>
            <a:r>
              <a:rPr lang="tr-TR" sz="2400" b="1" dirty="0" smtClean="0">
                <a:solidFill>
                  <a:srgbClr val="002060"/>
                </a:solidFill>
                <a:latin typeface="Bahnschrift" panose="020B0502040204020203" pitchFamily="34" charset="0"/>
                <a:cs typeface="Times New Roman" panose="02020603050405020304" pitchFamily="18" charset="0"/>
              </a:rPr>
              <a:t>getirileceği </a:t>
            </a:r>
            <a:r>
              <a:rPr lang="tr-TR" sz="2400" b="1" dirty="0">
                <a:solidFill>
                  <a:srgbClr val="002060"/>
                </a:solidFill>
                <a:latin typeface="Bahnschrift" panose="020B0502040204020203" pitchFamily="34" charset="0"/>
                <a:cs typeface="Times New Roman" panose="02020603050405020304" pitchFamily="18" charset="0"/>
              </a:rPr>
              <a:t>hüküm altına </a:t>
            </a:r>
            <a:r>
              <a:rPr lang="tr-TR" sz="2400" b="1" dirty="0" smtClean="0">
                <a:solidFill>
                  <a:srgbClr val="002060"/>
                </a:solidFill>
                <a:latin typeface="Bahnschrift" panose="020B0502040204020203" pitchFamily="34" charset="0"/>
                <a:cs typeface="Times New Roman" panose="02020603050405020304" pitchFamily="18" charset="0"/>
              </a:rPr>
              <a:t>alınmıştır. </a:t>
            </a:r>
          </a:p>
          <a:p>
            <a:pPr algn="just">
              <a:spcBef>
                <a:spcPts val="600"/>
              </a:spcBef>
              <a:spcAft>
                <a:spcPts val="600"/>
              </a:spcAft>
            </a:pPr>
            <a:r>
              <a:rPr lang="tr-TR" sz="2400" b="1" dirty="0" smtClean="0">
                <a:solidFill>
                  <a:srgbClr val="002060"/>
                </a:solidFill>
                <a:latin typeface="Bahnschrift" panose="020B0502040204020203" pitchFamily="34" charset="0"/>
                <a:cs typeface="Times New Roman" panose="02020603050405020304" pitchFamily="18" charset="0"/>
              </a:rPr>
              <a:t>Ancak </a:t>
            </a:r>
            <a:r>
              <a:rPr lang="tr-TR" sz="2400" b="1" dirty="0">
                <a:solidFill>
                  <a:srgbClr val="002060"/>
                </a:solidFill>
                <a:latin typeface="Bahnschrift" panose="020B0502040204020203" pitchFamily="34" charset="0"/>
                <a:cs typeface="Times New Roman" panose="02020603050405020304" pitchFamily="18" charset="0"/>
              </a:rPr>
              <a:t>var olan yetki çerçevesinde mükelleflerin vergiye uyum seviyelerine göre vergi inceleme raporu aranmadan YMM raporu, teminat veya sadece vergi dairesi kontrolleri ile iade edilebilmesine ilişkin hükümler korunmuştur.</a:t>
            </a:r>
          </a:p>
          <a:p>
            <a:pPr algn="just">
              <a:spcBef>
                <a:spcPts val="600"/>
              </a:spcBef>
              <a:spcAft>
                <a:spcPts val="600"/>
              </a:spcAft>
            </a:pPr>
            <a:r>
              <a:rPr lang="tr-TR" sz="2400" b="1" dirty="0">
                <a:solidFill>
                  <a:srgbClr val="002060"/>
                </a:solidFill>
                <a:latin typeface="Bahnschrift" panose="020B0502040204020203" pitchFamily="34" charset="0"/>
                <a:cs typeface="Times New Roman" panose="02020603050405020304" pitchFamily="18" charset="0"/>
              </a:rPr>
              <a:t>Böylelikle, YMM raporu, teminat veya sadece vergi dairesi kontrolleri ile yapılan iadelerde riskli durumlar fark edildiğinde, o iadenin inceleme ile yapılabilmesinin yolu 1 Eylül 2024 itibarıyla açılmış olmaktadır.</a:t>
            </a:r>
          </a:p>
        </p:txBody>
      </p:sp>
    </p:spTree>
    <p:extLst>
      <p:ext uri="{BB962C8B-B14F-4D97-AF65-F5344CB8AC3E}">
        <p14:creationId xmlns:p14="http://schemas.microsoft.com/office/powerpoint/2010/main" val="22247670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494D7B32-34C5-46C2-8F1D-CDBEC5A93F4E}" type="slidenum">
              <a:rPr lang="en-US" smtClean="0">
                <a:solidFill>
                  <a:prstClr val="black">
                    <a:tint val="75000"/>
                  </a:prstClr>
                </a:solidFill>
              </a:rPr>
              <a:pPr/>
              <a:t>36</a:t>
            </a:fld>
            <a:endParaRPr lang="en-US">
              <a:solidFill>
                <a:prstClr val="black">
                  <a:tint val="75000"/>
                </a:prstClr>
              </a:solidFill>
            </a:endParaRPr>
          </a:p>
        </p:txBody>
      </p:sp>
      <p:sp>
        <p:nvSpPr>
          <p:cNvPr id="3" name="Metin kutusu 2"/>
          <p:cNvSpPr txBox="1"/>
          <p:nvPr/>
        </p:nvSpPr>
        <p:spPr>
          <a:xfrm>
            <a:off x="3929204" y="2643612"/>
            <a:ext cx="4825497" cy="707886"/>
          </a:xfrm>
          <a:prstGeom prst="rect">
            <a:avLst/>
          </a:prstGeom>
          <a:noFill/>
        </p:spPr>
        <p:txBody>
          <a:bodyPr wrap="square" rtlCol="0">
            <a:spAutoFit/>
          </a:bodyPr>
          <a:lstStyle/>
          <a:p>
            <a:pPr algn="ctr"/>
            <a:r>
              <a:rPr lang="tr-TR" sz="4000" b="1" dirty="0" smtClean="0">
                <a:solidFill>
                  <a:srgbClr val="C00000"/>
                </a:solidFill>
              </a:rPr>
              <a:t>TEŞEKKÜRLER</a:t>
            </a:r>
            <a:endParaRPr lang="tr-TR" sz="4000" b="1" dirty="0">
              <a:solidFill>
                <a:srgbClr val="C00000"/>
              </a:solidFill>
            </a:endParaRPr>
          </a:p>
        </p:txBody>
      </p:sp>
    </p:spTree>
    <p:extLst>
      <p:ext uri="{BB962C8B-B14F-4D97-AF65-F5344CB8AC3E}">
        <p14:creationId xmlns:p14="http://schemas.microsoft.com/office/powerpoint/2010/main" val="1096839461"/>
      </p:ext>
    </p:extLst>
  </p:cSld>
  <p:clrMapOvr>
    <a:masterClrMapping/>
  </p:clrMapOvr>
  <p:timing>
    <p:tnLst>
      <p:par>
        <p:cTn id="1" dur="indefinite" restart="never" nodeType="tmRoot"/>
      </p:par>
    </p:tnLst>
  </p:timing>
</p:sld>
</file>

<file path=ppt/theme/theme1.xml><?xml version="1.0" encoding="utf-8"?>
<a:theme xmlns:a="http://schemas.openxmlformats.org/drawingml/2006/main" name="3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u1" id="{60BD285B-52ED-46DF-935F-38F7044D7A84}" vid="{2B38A345-06F6-41D1-823D-889536EA2342}"/>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16393</TotalTime>
  <Words>3635</Words>
  <Application>Microsoft Office PowerPoint</Application>
  <PresentationFormat>Geniş ekran</PresentationFormat>
  <Paragraphs>437</Paragraphs>
  <Slides>36</Slides>
  <Notes>16</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36</vt:i4>
      </vt:variant>
    </vt:vector>
  </HeadingPairs>
  <TitlesOfParts>
    <vt:vector size="45" baseType="lpstr">
      <vt:lpstr>Arial</vt:lpstr>
      <vt:lpstr>Bahnschrift</vt:lpstr>
      <vt:lpstr>Calibri</vt:lpstr>
      <vt:lpstr>Calibri Light</vt:lpstr>
      <vt:lpstr>Gadugi</vt:lpstr>
      <vt:lpstr>Times New Roman</vt:lpstr>
      <vt:lpstr>Trebuchet MS</vt:lpstr>
      <vt:lpstr>Wingdings</vt:lpstr>
      <vt:lpstr>3_Office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AYSE DILBAY</dc:creator>
  <cp:lastModifiedBy>PC</cp:lastModifiedBy>
  <cp:revision>1439</cp:revision>
  <cp:lastPrinted>2024-07-17T14:04:19Z</cp:lastPrinted>
  <dcterms:created xsi:type="dcterms:W3CDTF">2023-09-01T08:42:26Z</dcterms:created>
  <dcterms:modified xsi:type="dcterms:W3CDTF">2024-08-14T11:56:04Z</dcterms:modified>
</cp:coreProperties>
</file>